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62" r:id="rId2"/>
    <p:sldId id="259" r:id="rId3"/>
    <p:sldId id="260" r:id="rId4"/>
    <p:sldId id="264" r:id="rId5"/>
    <p:sldId id="266" r:id="rId6"/>
    <p:sldId id="267" r:id="rId7"/>
    <p:sldId id="269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9" r:id="rId16"/>
    <p:sldId id="278" r:id="rId17"/>
    <p:sldId id="281" r:id="rId18"/>
    <p:sldId id="282" r:id="rId19"/>
    <p:sldId id="283" r:id="rId20"/>
    <p:sldId id="284" r:id="rId21"/>
    <p:sldId id="286" r:id="rId22"/>
    <p:sldId id="287" r:id="rId23"/>
    <p:sldId id="288" r:id="rId24"/>
    <p:sldId id="268" r:id="rId25"/>
    <p:sldId id="285" r:id="rId26"/>
    <p:sldId id="289" r:id="rId27"/>
    <p:sldId id="290" r:id="rId28"/>
  </p:sldIdLst>
  <p:sldSz cx="12192000" cy="6858000"/>
  <p:notesSz cx="6858000" cy="9144000"/>
  <p:embeddedFontLst>
    <p:embeddedFont>
      <p:font typeface="AppleSDGothicNeoB00" panose="020B0600000101010101" charset="-127"/>
      <p:regular r:id="rId30"/>
    </p:embeddedFont>
    <p:embeddedFont>
      <p:font typeface="AppleSDGothicNeoEB00" panose="020B0600000101010101" charset="-127"/>
      <p:regular r:id="rId31"/>
    </p:embeddedFont>
    <p:embeddedFont>
      <p:font typeface="AppleSDGothicNeoH00" panose="020B0600000101010101" charset="-127"/>
      <p:regular r:id="rId32"/>
    </p:embeddedFont>
    <p:embeddedFont>
      <p:font typeface="AppleSDGothicNeoL00" panose="020B0600000101010101" charset="-127"/>
      <p:regular r:id="rId33"/>
    </p:embeddedFont>
    <p:embeddedFont>
      <p:font typeface="AppleSDGothicNeoM00" panose="020B0600000101010101" charset="-127"/>
      <p:regular r:id="rId34"/>
    </p:embeddedFont>
    <p:embeddedFont>
      <p:font typeface="Noto Sans KR Regular" panose="020B0600000101010101" charset="-127"/>
      <p:regular r:id="rId35"/>
    </p:embeddedFont>
    <p:embeddedFont>
      <p:font typeface="세방고딕 OTF Bold" panose="020B0600000101010101" charset="-127"/>
      <p:bold r:id="rId36"/>
    </p:embeddedFont>
    <p:embeddedFont>
      <p:font typeface="페이북 OTF Medium" panose="020B0600000101010101" charset="-127"/>
      <p:regular r:id="rId37"/>
    </p:embeddedFont>
    <p:embeddedFont>
      <p:font typeface="Cambria Math" panose="02040503050406030204" pitchFamily="18" charset="0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566EE4"/>
    <a:srgbClr val="8E93A8"/>
    <a:srgbClr val="43454F"/>
    <a:srgbClr val="FFFFFF"/>
    <a:srgbClr val="223FD6"/>
    <a:srgbClr val="191F28"/>
    <a:srgbClr val="3DA6F6"/>
    <a:srgbClr val="C3C3C3"/>
    <a:srgbClr val="1E1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99" autoAdjust="0"/>
    <p:restoredTop sz="96429" autoAdjust="0"/>
  </p:normalViewPr>
  <p:slideViewPr>
    <p:cSldViewPr snapToGrid="0">
      <p:cViewPr varScale="1">
        <p:scale>
          <a:sx n="57" d="100"/>
          <a:sy n="57" d="100"/>
        </p:scale>
        <p:origin x="53" y="6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2F8C3-804C-4695-9C41-B8EAE17449B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833EE-6CC8-4B4D-ADD2-998DDE8E05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77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833EE-6CC8-4B4D-ADD2-998DDE8E05C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80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20ABD-DFA8-4E1D-A055-BB16F89BA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1E9852-4B80-434E-8577-BA6F73E6A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6B766A-9D91-4CBD-AC8A-A06DA21DF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936A-832A-4465-A0C4-CB79C55819EB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D1DFD2-1B6B-4EC1-AB97-C1B1C672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0B9A56-5765-41D4-A427-673BD2D04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31AE-B7CA-46B9-BB57-CBAA7CBD4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157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CC7F09-7275-4456-82D2-3F3AD001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9CECF4-C37E-43F0-BE1F-C96AB5A65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718313-B31C-402D-8E88-DC07A4D9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936A-832A-4465-A0C4-CB79C55819EB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6AC15A-CD4E-4507-9294-638C1B62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C25D72-D34A-4491-BCEF-F2FC30C18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31AE-B7CA-46B9-BB57-CBAA7CBD4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9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32FC618-1E61-44E5-B642-8AC0EB781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EEE3F3-CA77-43C9-9F25-FB9BFABE9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508B98-F4B1-42CF-BB27-10DC1502B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936A-832A-4465-A0C4-CB79C55819EB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4F019-FFD0-492E-B4CA-5B75845F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55580-6183-464C-89DB-51FF382D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31AE-B7CA-46B9-BB57-CBAA7CBD4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25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6B298-460E-4F34-B31E-BB426AA49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39010D-0335-4388-98D7-DB428E8ED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D6CA21-B18E-4466-A555-2A1B331CD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936A-832A-4465-A0C4-CB79C55819EB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4657D3-3B43-4C80-9A23-22E9968E6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8268CC-B01F-43B3-BEF9-7E1600DF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31AE-B7CA-46B9-BB57-CBAA7CBD4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39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06573-7460-49BE-98E1-D3B090BD9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5926CC-96A5-4D08-A826-404F113D0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9C756-CA97-4EFA-90A3-BD24A456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936A-832A-4465-A0C4-CB79C55819EB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16C0B3-DDCF-4472-92C1-2A4490EA0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BDAB92-81C0-4DD0-8EA3-8E34F19C2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31AE-B7CA-46B9-BB57-CBAA7CBD4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580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ED7E9-5008-4327-B4D2-27745E24B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43A5AC-BEE4-4473-A860-4418AA1F2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6B0248-F337-43F9-84EC-53C9E8075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D11EE5-C0A6-4FC0-B195-2C139AF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936A-832A-4465-A0C4-CB79C55819EB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9BA382-EC27-4E2D-AA9B-109C01EF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17A37C-0222-45FB-8263-FD444556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31AE-B7CA-46B9-BB57-CBAA7CBD4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369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A0D93-7F4F-4E10-A7B4-8C5485DFC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DD10F7-D638-425F-BBC7-9E0F9E30B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C86BC6-872D-458A-A54E-19DAC5291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2D0375-2969-43CA-ACC2-2F778C2C4A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B58A13-383D-4DC6-A20B-7728E0EAB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4A3479-2B29-4BD2-851C-3543105EB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936A-832A-4465-A0C4-CB79C55819EB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A0BE7D-348B-4D5A-951C-C577E7AE4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6FC518-ED1F-4EDC-AF91-7859EB83E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31AE-B7CA-46B9-BB57-CBAA7CBD4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234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359C7-9C90-4E67-9E23-47EE59F3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39B717-7840-4D75-8FCD-FC146DD44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936A-832A-4465-A0C4-CB79C55819EB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0579FA-F39F-44C3-8913-EB5173BC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F9DFCC-EB8B-43A8-9679-4EBFE551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31AE-B7CA-46B9-BB57-CBAA7CBD4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88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9CB1E8-CE61-4997-9B6F-D7E26869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936A-832A-4465-A0C4-CB79C55819EB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C8FBB6-E272-4F0C-848F-13C82F26A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D27A7A-C642-4C92-8B84-E3F794E02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31AE-B7CA-46B9-BB57-CBAA7CBD4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15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4F09-6B37-4A97-8BA6-3EAD2D91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A4236-28F2-4142-BD3F-9F247D191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5D9B59-E447-40E9-A33D-24C380D94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D81461-85F3-4307-B10F-1A8C299FE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936A-832A-4465-A0C4-CB79C55819EB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06B1AB-0E3A-4376-B018-C6F7F21A3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8EF24C-92BC-411E-B835-C5C8154F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31AE-B7CA-46B9-BB57-CBAA7CBD4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718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68DED-C8A5-4616-AA9E-4AADA4109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DF778C-BD12-48B6-9D03-4F94178053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528357-0AF9-4DF8-BEF3-D6CD961E6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C65ED0-335D-47A8-AD2B-B2B305286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936A-832A-4465-A0C4-CB79C55819EB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3B46A6-C075-426D-902E-680844A1B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8084B1-8234-4538-A2C0-1180D6AB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31AE-B7CA-46B9-BB57-CBAA7CBD4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35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678D47-794C-48B8-B645-038A9094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277F78-338D-4558-AC42-E07FC6D24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7F9F44-9C7A-4BA8-959E-0D84B50791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3936A-832A-4465-A0C4-CB79C55819EB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AAEAB7-8E13-4AD3-80F2-3B68CEAD0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EBD840-FC77-4180-8742-F713028E1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231AE-B7CA-46B9-BB57-CBAA7CBD4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393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5FF250-B1C0-45D5-9C9C-FFE90A71D5FC}"/>
              </a:ext>
            </a:extLst>
          </p:cNvPr>
          <p:cNvGrpSpPr/>
          <p:nvPr/>
        </p:nvGrpSpPr>
        <p:grpSpPr>
          <a:xfrm rot="18054228">
            <a:off x="5976581" y="3564924"/>
            <a:ext cx="4045858" cy="2943588"/>
            <a:chOff x="7619377" y="3402217"/>
            <a:chExt cx="4045858" cy="294358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1ED6559-F98C-4BFF-B285-381952C05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56" t="15025" r="8462" b="12288"/>
            <a:stretch/>
          </p:blipFill>
          <p:spPr>
            <a:xfrm>
              <a:off x="7619377" y="3402217"/>
              <a:ext cx="4045858" cy="294358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9295D1-9C12-4826-8822-FA03FA338E82}"/>
                </a:ext>
              </a:extLst>
            </p:cNvPr>
            <p:cNvSpPr txBox="1"/>
            <p:nvPr/>
          </p:nvSpPr>
          <p:spPr>
            <a:xfrm>
              <a:off x="8279923" y="5307670"/>
              <a:ext cx="17860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AI</a:t>
              </a:r>
              <a:r>
                <a:rPr lang="ko-KR" altLang="en-US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융합 </a:t>
              </a:r>
              <a:r>
                <a:rPr lang="en-US" altLang="ko-KR" sz="1100" dirty="0" err="1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CApstone</a:t>
              </a:r>
              <a:r>
                <a:rPr lang="en-US" altLang="ko-KR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 </a:t>
              </a:r>
              <a:r>
                <a:rPr lang="en-US" altLang="ko-KR" sz="1100" dirty="0" err="1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DesignⅠ</a:t>
              </a:r>
              <a:endParaRPr lang="ko-KR" altLang="en-US" sz="1100" dirty="0">
                <a:solidFill>
                  <a:srgbClr val="878DA2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코트라 고딕체" panose="0202060302010102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7AF6071-0046-43EE-AE41-5A7A69025015}"/>
              </a:ext>
            </a:extLst>
          </p:cNvPr>
          <p:cNvGrpSpPr/>
          <p:nvPr/>
        </p:nvGrpSpPr>
        <p:grpSpPr>
          <a:xfrm rot="18054228">
            <a:off x="10371234" y="1019854"/>
            <a:ext cx="4045858" cy="2943588"/>
            <a:chOff x="7619377" y="3402217"/>
            <a:chExt cx="4045858" cy="294358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86B3CA4-797C-4F10-B38C-339E8ECA17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56" t="15025" r="8462" b="12288"/>
            <a:stretch/>
          </p:blipFill>
          <p:spPr>
            <a:xfrm>
              <a:off x="7619377" y="3402217"/>
              <a:ext cx="4045858" cy="294358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EDF673-5B16-49EF-8536-DD58C249E662}"/>
                </a:ext>
              </a:extLst>
            </p:cNvPr>
            <p:cNvSpPr txBox="1"/>
            <p:nvPr/>
          </p:nvSpPr>
          <p:spPr>
            <a:xfrm>
              <a:off x="8279923" y="5307670"/>
              <a:ext cx="17860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AI</a:t>
              </a:r>
              <a:r>
                <a:rPr lang="ko-KR" altLang="en-US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융합 </a:t>
              </a:r>
              <a:r>
                <a:rPr lang="en-US" altLang="ko-KR" sz="1100" dirty="0" err="1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CApstone</a:t>
              </a:r>
              <a:r>
                <a:rPr lang="en-US" altLang="ko-KR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 </a:t>
              </a:r>
              <a:r>
                <a:rPr lang="en-US" altLang="ko-KR" sz="1100" dirty="0" err="1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DesignⅠ</a:t>
              </a:r>
              <a:endParaRPr lang="ko-KR" altLang="en-US" sz="1100" dirty="0">
                <a:solidFill>
                  <a:srgbClr val="878DA2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코트라 고딕체" panose="02020603020101020101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6E22786-27C2-480B-B062-6C2F09179837}"/>
              </a:ext>
            </a:extLst>
          </p:cNvPr>
          <p:cNvGrpSpPr/>
          <p:nvPr/>
        </p:nvGrpSpPr>
        <p:grpSpPr>
          <a:xfrm rot="18055220">
            <a:off x="9017047" y="4511731"/>
            <a:ext cx="3161970" cy="2019581"/>
            <a:chOff x="1515259" y="3867413"/>
            <a:chExt cx="3161970" cy="2019581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372FA073-D2B6-4BDD-87CA-934DA9EBF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259" y="3867413"/>
              <a:ext cx="3161970" cy="2019581"/>
            </a:xfrm>
            <a:prstGeom prst="rect">
              <a:avLst/>
            </a:prstGeom>
            <a:effectLst>
              <a:outerShdw blurRad="152400" dist="38100" dir="8100000" algn="tr" rotWithShape="0">
                <a:srgbClr val="1E1F23">
                  <a:alpha val="20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7B23F6-088E-4996-B27F-B08390DAA147}"/>
                </a:ext>
              </a:extLst>
            </p:cNvPr>
            <p:cNvSpPr txBox="1"/>
            <p:nvPr/>
          </p:nvSpPr>
          <p:spPr>
            <a:xfrm>
              <a:off x="1686957" y="5307670"/>
              <a:ext cx="17860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AI</a:t>
              </a:r>
              <a:r>
                <a:rPr lang="ko-KR" altLang="en-US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융합 </a:t>
              </a:r>
              <a:r>
                <a:rPr lang="en-US" altLang="ko-KR" sz="1100" dirty="0" err="1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CApstone</a:t>
              </a:r>
              <a:r>
                <a:rPr lang="en-US" altLang="ko-KR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 </a:t>
              </a:r>
              <a:r>
                <a:rPr lang="en-US" altLang="ko-KR" sz="1100" dirty="0" err="1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DesignⅠ</a:t>
              </a:r>
              <a:endParaRPr lang="ko-KR" altLang="en-US" sz="1100" dirty="0">
                <a:solidFill>
                  <a:srgbClr val="878DA2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코트라 고딕체" panose="02020603020101020101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A614217-8743-48EC-880D-E95770C1C446}"/>
              </a:ext>
            </a:extLst>
          </p:cNvPr>
          <p:cNvGrpSpPr/>
          <p:nvPr/>
        </p:nvGrpSpPr>
        <p:grpSpPr>
          <a:xfrm rot="18055220">
            <a:off x="8273220" y="952299"/>
            <a:ext cx="3161970" cy="2019581"/>
            <a:chOff x="1515259" y="3867413"/>
            <a:chExt cx="3161970" cy="2019581"/>
          </a:xfrm>
        </p:grpSpPr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AB21623E-2CBF-4DEF-959A-7D623514C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259" y="3867413"/>
              <a:ext cx="3161970" cy="2019581"/>
            </a:xfrm>
            <a:prstGeom prst="rect">
              <a:avLst/>
            </a:prstGeom>
            <a:effectLst>
              <a:outerShdw blurRad="152400" dist="38100" dir="8100000" algn="tr" rotWithShape="0">
                <a:srgbClr val="1E1F23">
                  <a:alpha val="20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5F99E9-BEDD-4301-8495-7D103198FBAC}"/>
                </a:ext>
              </a:extLst>
            </p:cNvPr>
            <p:cNvSpPr txBox="1"/>
            <p:nvPr/>
          </p:nvSpPr>
          <p:spPr>
            <a:xfrm>
              <a:off x="1686957" y="5307670"/>
              <a:ext cx="17860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AI</a:t>
              </a:r>
              <a:r>
                <a:rPr lang="ko-KR" altLang="en-US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융합 </a:t>
              </a:r>
              <a:r>
                <a:rPr lang="en-US" altLang="ko-KR" sz="1100" dirty="0" err="1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CApstone</a:t>
              </a:r>
              <a:r>
                <a:rPr lang="en-US" altLang="ko-KR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 </a:t>
              </a:r>
              <a:r>
                <a:rPr lang="en-US" altLang="ko-KR" sz="1100" dirty="0" err="1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DesignⅠ</a:t>
              </a:r>
              <a:endParaRPr lang="ko-KR" altLang="en-US" sz="1100" dirty="0">
                <a:solidFill>
                  <a:srgbClr val="878DA2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코트라 고딕체" panose="02020603020101020101" pitchFamily="18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48B14F-5F33-4E81-8AF8-2A753FD24258}"/>
              </a:ext>
            </a:extLst>
          </p:cNvPr>
          <p:cNvSpPr/>
          <p:nvPr/>
        </p:nvSpPr>
        <p:spPr>
          <a:xfrm>
            <a:off x="0" y="-8154"/>
            <a:ext cx="9354458" cy="686525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7968343"/>
              <a:gd name="connsiteY0" fmla="*/ 0 h 6858000"/>
              <a:gd name="connsiteX1" fmla="*/ 7968343 w 7968343"/>
              <a:gd name="connsiteY1" fmla="*/ 7257 h 6858000"/>
              <a:gd name="connsiteX2" fmla="*/ 6096000 w 7968343"/>
              <a:gd name="connsiteY2" fmla="*/ 6858000 h 6858000"/>
              <a:gd name="connsiteX3" fmla="*/ 0 w 7968343"/>
              <a:gd name="connsiteY3" fmla="*/ 6858000 h 6858000"/>
              <a:gd name="connsiteX4" fmla="*/ 0 w 7968343"/>
              <a:gd name="connsiteY4" fmla="*/ 0 h 6858000"/>
              <a:gd name="connsiteX0" fmla="*/ 0 w 7968343"/>
              <a:gd name="connsiteY0" fmla="*/ 0 h 6858000"/>
              <a:gd name="connsiteX1" fmla="*/ 7968343 w 7968343"/>
              <a:gd name="connsiteY1" fmla="*/ 7257 h 6858000"/>
              <a:gd name="connsiteX2" fmla="*/ 5675085 w 7968343"/>
              <a:gd name="connsiteY2" fmla="*/ 6843486 h 6858000"/>
              <a:gd name="connsiteX3" fmla="*/ 0 w 7968343"/>
              <a:gd name="connsiteY3" fmla="*/ 6858000 h 6858000"/>
              <a:gd name="connsiteX4" fmla="*/ 0 w 7968343"/>
              <a:gd name="connsiteY4" fmla="*/ 0 h 6858000"/>
              <a:gd name="connsiteX0" fmla="*/ 0 w 8461829"/>
              <a:gd name="connsiteY0" fmla="*/ 7257 h 6865257"/>
              <a:gd name="connsiteX1" fmla="*/ 8461829 w 8461829"/>
              <a:gd name="connsiteY1" fmla="*/ 0 h 6865257"/>
              <a:gd name="connsiteX2" fmla="*/ 5675085 w 8461829"/>
              <a:gd name="connsiteY2" fmla="*/ 6850743 h 6865257"/>
              <a:gd name="connsiteX3" fmla="*/ 0 w 8461829"/>
              <a:gd name="connsiteY3" fmla="*/ 6865257 h 6865257"/>
              <a:gd name="connsiteX4" fmla="*/ 0 w 8461829"/>
              <a:gd name="connsiteY4" fmla="*/ 7257 h 6865257"/>
              <a:gd name="connsiteX0" fmla="*/ 0 w 8461829"/>
              <a:gd name="connsiteY0" fmla="*/ 7257 h 6865257"/>
              <a:gd name="connsiteX1" fmla="*/ 8461829 w 8461829"/>
              <a:gd name="connsiteY1" fmla="*/ 0 h 6865257"/>
              <a:gd name="connsiteX2" fmla="*/ 5254171 w 8461829"/>
              <a:gd name="connsiteY2" fmla="*/ 6843486 h 6865257"/>
              <a:gd name="connsiteX3" fmla="*/ 0 w 8461829"/>
              <a:gd name="connsiteY3" fmla="*/ 6865257 h 6865257"/>
              <a:gd name="connsiteX4" fmla="*/ 0 w 8461829"/>
              <a:gd name="connsiteY4" fmla="*/ 7257 h 6865257"/>
              <a:gd name="connsiteX0" fmla="*/ 0 w 8461829"/>
              <a:gd name="connsiteY0" fmla="*/ 7257 h 6865257"/>
              <a:gd name="connsiteX1" fmla="*/ 8461829 w 8461829"/>
              <a:gd name="connsiteY1" fmla="*/ 0 h 6865257"/>
              <a:gd name="connsiteX2" fmla="*/ 5275942 w 8461829"/>
              <a:gd name="connsiteY2" fmla="*/ 6843486 h 6865257"/>
              <a:gd name="connsiteX3" fmla="*/ 0 w 8461829"/>
              <a:gd name="connsiteY3" fmla="*/ 6865257 h 6865257"/>
              <a:gd name="connsiteX4" fmla="*/ 0 w 8461829"/>
              <a:gd name="connsiteY4" fmla="*/ 7257 h 6865257"/>
              <a:gd name="connsiteX0" fmla="*/ 0 w 8461829"/>
              <a:gd name="connsiteY0" fmla="*/ 7257 h 6865258"/>
              <a:gd name="connsiteX1" fmla="*/ 8461829 w 8461829"/>
              <a:gd name="connsiteY1" fmla="*/ 0 h 6865258"/>
              <a:gd name="connsiteX2" fmla="*/ 5297714 w 8461829"/>
              <a:gd name="connsiteY2" fmla="*/ 6865258 h 6865258"/>
              <a:gd name="connsiteX3" fmla="*/ 0 w 8461829"/>
              <a:gd name="connsiteY3" fmla="*/ 6865257 h 6865258"/>
              <a:gd name="connsiteX4" fmla="*/ 0 w 8461829"/>
              <a:gd name="connsiteY4" fmla="*/ 7257 h 6865258"/>
              <a:gd name="connsiteX0" fmla="*/ 0 w 9354458"/>
              <a:gd name="connsiteY0" fmla="*/ 7257 h 6865258"/>
              <a:gd name="connsiteX1" fmla="*/ 9354458 w 9354458"/>
              <a:gd name="connsiteY1" fmla="*/ 0 h 6865258"/>
              <a:gd name="connsiteX2" fmla="*/ 5297714 w 9354458"/>
              <a:gd name="connsiteY2" fmla="*/ 6865258 h 6865258"/>
              <a:gd name="connsiteX3" fmla="*/ 0 w 9354458"/>
              <a:gd name="connsiteY3" fmla="*/ 6865257 h 6865258"/>
              <a:gd name="connsiteX4" fmla="*/ 0 w 9354458"/>
              <a:gd name="connsiteY4" fmla="*/ 7257 h 686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4458" h="6865258">
                <a:moveTo>
                  <a:pt x="0" y="7257"/>
                </a:moveTo>
                <a:lnTo>
                  <a:pt x="9354458" y="0"/>
                </a:lnTo>
                <a:lnTo>
                  <a:pt x="5297714" y="6865258"/>
                </a:lnTo>
                <a:lnTo>
                  <a:pt x="0" y="6865257"/>
                </a:lnTo>
                <a:lnTo>
                  <a:pt x="0" y="7257"/>
                </a:lnTo>
                <a:close/>
              </a:path>
            </a:pathLst>
          </a:custGeom>
          <a:solidFill>
            <a:srgbClr val="1E1F2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89DA1E-A026-4D62-8A68-D78A9903E5EC}"/>
              </a:ext>
            </a:extLst>
          </p:cNvPr>
          <p:cNvSpPr txBox="1"/>
          <p:nvPr/>
        </p:nvSpPr>
        <p:spPr>
          <a:xfrm>
            <a:off x="826035" y="1252921"/>
            <a:ext cx="618150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4400" i="0" dirty="0">
                <a:solidFill>
                  <a:schemeClr val="bg1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카드 거래 데이터 기반</a:t>
            </a:r>
            <a:endParaRPr lang="en-US" altLang="ko-KR" sz="4400" i="0" dirty="0">
              <a:solidFill>
                <a:schemeClr val="bg1"/>
              </a:solidFill>
              <a:effectLst/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4400" i="0" dirty="0">
                <a:solidFill>
                  <a:schemeClr val="bg1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고객맞춤형 자산관리서비스</a:t>
            </a:r>
          </a:p>
        </p:txBody>
      </p:sp>
      <p:sp>
        <p:nvSpPr>
          <p:cNvPr id="54" name="직각 삼각형 53">
            <a:extLst>
              <a:ext uri="{FF2B5EF4-FFF2-40B4-BE49-F238E27FC236}">
                <a16:creationId xmlns:a16="http://schemas.microsoft.com/office/drawing/2014/main" id="{7BBA3517-F412-48C9-82B7-272203BAAEBF}"/>
              </a:ext>
            </a:extLst>
          </p:cNvPr>
          <p:cNvSpPr/>
          <p:nvPr/>
        </p:nvSpPr>
        <p:spPr>
          <a:xfrm flipV="1">
            <a:off x="0" y="896"/>
            <a:ext cx="908024" cy="1543950"/>
          </a:xfrm>
          <a:prstGeom prst="rtTriangle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A749EB-CC89-4D72-AF30-B395EAF995E5}"/>
              </a:ext>
            </a:extLst>
          </p:cNvPr>
          <p:cNvSpPr txBox="1"/>
          <p:nvPr/>
        </p:nvSpPr>
        <p:spPr>
          <a:xfrm>
            <a:off x="908024" y="5000705"/>
            <a:ext cx="2266559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코트라 고딕체" panose="02020603020101020101" pitchFamily="18" charset="-127"/>
              </a:rPr>
              <a:t>소프트웨어학과</a:t>
            </a:r>
            <a:r>
              <a:rPr lang="en-US" altLang="ko-KR" sz="10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코트라 고딕체" panose="02020603020101020101" pitchFamily="18" charset="-127"/>
              </a:rPr>
              <a:t>  |  </a:t>
            </a:r>
            <a:r>
              <a:rPr lang="en-US" altLang="ko-KR" sz="105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2016125032 </a:t>
            </a:r>
            <a:r>
              <a:rPr lang="ko-KR" altLang="en-US" sz="105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손현오</a:t>
            </a:r>
            <a:endParaRPr lang="en-US" altLang="ko-KR" sz="105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코트라 고딕체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2016125062 </a:t>
            </a:r>
            <a:r>
              <a:rPr lang="ko-KR" altLang="en-US" sz="105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이지환</a:t>
            </a:r>
            <a:endParaRPr lang="en-US" altLang="ko-KR" sz="105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코트라 고딕체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2018125036 </a:t>
            </a:r>
            <a:r>
              <a:rPr lang="ko-KR" altLang="en-US" sz="105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유영현</a:t>
            </a:r>
            <a:endParaRPr lang="en-US" altLang="ko-KR" sz="105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코트라 고딕체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2018125046 </a:t>
            </a:r>
            <a:r>
              <a:rPr lang="ko-KR" altLang="en-US" sz="105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이시원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7E651F-9463-49F7-8239-3EF48A6DA64C}"/>
              </a:ext>
            </a:extLst>
          </p:cNvPr>
          <p:cNvSpPr txBox="1"/>
          <p:nvPr/>
        </p:nvSpPr>
        <p:spPr>
          <a:xfrm>
            <a:off x="908024" y="4666144"/>
            <a:ext cx="1922321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코트라 고딕체" panose="02020603020101020101" pitchFamily="18" charset="-127"/>
              </a:rPr>
              <a:t>지도교수            </a:t>
            </a:r>
            <a:r>
              <a:rPr lang="en-US" altLang="ko-KR" sz="10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코트라 고딕체" panose="02020603020101020101" pitchFamily="18" charset="-127"/>
              </a:rPr>
              <a:t>|  </a:t>
            </a:r>
            <a:r>
              <a:rPr lang="ko-KR" altLang="en-US" sz="105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온승엽</a:t>
            </a:r>
            <a:r>
              <a:rPr lang="ko-KR" altLang="en-US" sz="105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교수님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8B5676-317F-430C-AFA0-D08B1EF5114C}"/>
              </a:ext>
            </a:extLst>
          </p:cNvPr>
          <p:cNvSpPr txBox="1"/>
          <p:nvPr/>
        </p:nvSpPr>
        <p:spPr>
          <a:xfrm>
            <a:off x="704856" y="2707658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05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05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05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05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05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</p:spTree>
    <p:extLst>
      <p:ext uri="{BB962C8B-B14F-4D97-AF65-F5344CB8AC3E}">
        <p14:creationId xmlns:p14="http://schemas.microsoft.com/office/powerpoint/2010/main" val="17678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10" y="441950"/>
            <a:ext cx="7158834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[2~4]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텍스트 </a:t>
            </a:r>
            <a:r>
              <a:rPr lang="ko-KR" altLang="en-US" sz="2800" dirty="0" err="1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전처리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및 데이터 시각화 연습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내용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AFEB42-DDE1-4096-B7B2-63C31589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130" y="1530590"/>
            <a:ext cx="5517529" cy="10307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564E597-84CD-4C7E-9374-4BFAE223C480}"/>
              </a:ext>
            </a:extLst>
          </p:cNvPr>
          <p:cNvSpPr txBox="1"/>
          <p:nvPr/>
        </p:nvSpPr>
        <p:spPr>
          <a:xfrm>
            <a:off x="1216443" y="6385223"/>
            <a:ext cx="345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⬆ 국민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우리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농협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카카오뱅크 카드 데이터 수집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페이북 OTF Medium" panose="00000600000000000000" pitchFamily="50" charset="-127"/>
              <a:ea typeface="페이북 OTF Medium" panose="000006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5ED0B6-B290-414F-98B6-397ACB65EFEA}"/>
              </a:ext>
            </a:extLst>
          </p:cNvPr>
          <p:cNvSpPr txBox="1"/>
          <p:nvPr/>
        </p:nvSpPr>
        <p:spPr>
          <a:xfrm>
            <a:off x="724885" y="1014490"/>
            <a:ext cx="10510800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카드 거래 내역 데이터를 수집하여 카드사별 데이터 전처리를 진행하고</a:t>
            </a:r>
            <a:r>
              <a:rPr lang="en-US" altLang="ko-KR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400" dirty="0" err="1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시각화하여</a:t>
            </a:r>
            <a:r>
              <a:rPr lang="ko-KR" altLang="en-US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소비분석 레포트에 넣을 항목을 찾았습니다</a:t>
            </a:r>
            <a:r>
              <a:rPr lang="en-US" altLang="ko-KR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1400" dirty="0">
              <a:solidFill>
                <a:srgbClr val="43454F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85FFE9-0187-47E6-904B-13AF83C48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22" y="1443275"/>
            <a:ext cx="4154365" cy="48959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1F1608F-9FD3-49EA-94C3-390EAB97DE2E}"/>
              </a:ext>
            </a:extLst>
          </p:cNvPr>
          <p:cNvSpPr txBox="1"/>
          <p:nvPr/>
        </p:nvSpPr>
        <p:spPr>
          <a:xfrm>
            <a:off x="6531429" y="2633346"/>
            <a:ext cx="345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⬆ 우리은행 카드 데이터 예시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페이북 OTF Medium" panose="00000600000000000000" pitchFamily="50" charset="-127"/>
              <a:ea typeface="페이북 OTF Medium" panose="00000600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777DBD0-E9A3-4D2B-A44F-154F62B42D77}"/>
              </a:ext>
            </a:extLst>
          </p:cNvPr>
          <p:cNvSpPr/>
          <p:nvPr/>
        </p:nvSpPr>
        <p:spPr>
          <a:xfrm>
            <a:off x="5433180" y="3671355"/>
            <a:ext cx="1198703" cy="383993"/>
          </a:xfrm>
          <a:prstGeom prst="rect">
            <a:avLst/>
          </a:prstGeom>
          <a:solidFill>
            <a:srgbClr val="173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월별 사용금액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FB7297-D394-4D4B-874C-46F4E8D431AF}"/>
              </a:ext>
            </a:extLst>
          </p:cNvPr>
          <p:cNvSpPr/>
          <p:nvPr/>
        </p:nvSpPr>
        <p:spPr>
          <a:xfrm>
            <a:off x="5433179" y="4099509"/>
            <a:ext cx="1198703" cy="383993"/>
          </a:xfrm>
          <a:prstGeom prst="rect">
            <a:avLst/>
          </a:prstGeom>
          <a:solidFill>
            <a:srgbClr val="173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일별 사용금액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82B3657-B050-40F6-BE84-5CF862FE4B99}"/>
              </a:ext>
            </a:extLst>
          </p:cNvPr>
          <p:cNvSpPr/>
          <p:nvPr/>
        </p:nvSpPr>
        <p:spPr>
          <a:xfrm>
            <a:off x="5429538" y="4957501"/>
            <a:ext cx="1317477" cy="383993"/>
          </a:xfrm>
          <a:prstGeom prst="rect">
            <a:avLst/>
          </a:prstGeom>
          <a:solidFill>
            <a:srgbClr val="173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이용가맹점 분류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B705856-780F-4B7A-8179-500C11CABAB2}"/>
              </a:ext>
            </a:extLst>
          </p:cNvPr>
          <p:cNvSpPr/>
          <p:nvPr/>
        </p:nvSpPr>
        <p:spPr>
          <a:xfrm>
            <a:off x="5433179" y="4527663"/>
            <a:ext cx="1317477" cy="383993"/>
          </a:xfrm>
          <a:prstGeom prst="rect">
            <a:avLst/>
          </a:prstGeom>
          <a:solidFill>
            <a:srgbClr val="173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건수별 사용금액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6A1BB2-24F5-48AD-9C01-8547E05CA514}"/>
              </a:ext>
            </a:extLst>
          </p:cNvPr>
          <p:cNvSpPr txBox="1"/>
          <p:nvPr/>
        </p:nvSpPr>
        <p:spPr>
          <a:xfrm>
            <a:off x="5365217" y="3108712"/>
            <a:ext cx="300595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카드데이터 시각화 항목</a:t>
            </a:r>
            <a:endParaRPr lang="ko-KR" altLang="en-US" sz="24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2030C9B-4856-4BFE-B3D1-28C42E831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604" y="3511444"/>
            <a:ext cx="4738883" cy="323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18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10" y="441950"/>
            <a:ext cx="7158834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[2~4]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텍스트 </a:t>
            </a:r>
            <a:r>
              <a:rPr lang="ko-KR" altLang="en-US" sz="2800" dirty="0" err="1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전처리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및 데이터 시각화 연습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내용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AFEB42-DDE1-4096-B7B2-63C31589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130" y="1530590"/>
            <a:ext cx="5517529" cy="10307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564E597-84CD-4C7E-9374-4BFAE223C480}"/>
              </a:ext>
            </a:extLst>
          </p:cNvPr>
          <p:cNvSpPr txBox="1"/>
          <p:nvPr/>
        </p:nvSpPr>
        <p:spPr>
          <a:xfrm>
            <a:off x="1216443" y="6385223"/>
            <a:ext cx="345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⬆ 국민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우리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농협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카카오뱅크 카드 데이터 수집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페이북 OTF Medium" panose="00000600000000000000" pitchFamily="50" charset="-127"/>
              <a:ea typeface="페이북 OTF Medium" panose="000006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5ED0B6-B290-414F-98B6-397ACB65EFEA}"/>
              </a:ext>
            </a:extLst>
          </p:cNvPr>
          <p:cNvSpPr txBox="1"/>
          <p:nvPr/>
        </p:nvSpPr>
        <p:spPr>
          <a:xfrm>
            <a:off x="724885" y="1014490"/>
            <a:ext cx="10510800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카드 거래 내역 데이터를 수집하여 카드사별 데이터 전처리를 진행하고</a:t>
            </a:r>
            <a:r>
              <a:rPr lang="en-US" altLang="ko-KR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400" dirty="0" err="1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시각화하여</a:t>
            </a:r>
            <a:r>
              <a:rPr lang="ko-KR" altLang="en-US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소비분석 레포트에 넣을 항목을 찾았습니다</a:t>
            </a:r>
            <a:r>
              <a:rPr lang="en-US" altLang="ko-KR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1400" dirty="0">
              <a:solidFill>
                <a:srgbClr val="43454F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85FFE9-0187-47E6-904B-13AF83C48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22" y="1443275"/>
            <a:ext cx="4154365" cy="48959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1F1608F-9FD3-49EA-94C3-390EAB97DE2E}"/>
              </a:ext>
            </a:extLst>
          </p:cNvPr>
          <p:cNvSpPr txBox="1"/>
          <p:nvPr/>
        </p:nvSpPr>
        <p:spPr>
          <a:xfrm>
            <a:off x="6531429" y="2633346"/>
            <a:ext cx="345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⬆ 우리은행 카드 데이터 예시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페이북 OTF Medium" panose="00000600000000000000" pitchFamily="50" charset="-127"/>
              <a:ea typeface="페이북 OTF Medium" panose="00000600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777DBD0-E9A3-4D2B-A44F-154F62B42D77}"/>
              </a:ext>
            </a:extLst>
          </p:cNvPr>
          <p:cNvSpPr/>
          <p:nvPr/>
        </p:nvSpPr>
        <p:spPr>
          <a:xfrm>
            <a:off x="5433180" y="3671355"/>
            <a:ext cx="1198703" cy="383993"/>
          </a:xfrm>
          <a:prstGeom prst="rect">
            <a:avLst/>
          </a:prstGeom>
          <a:solidFill>
            <a:srgbClr val="173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월별 사용금액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FB7297-D394-4D4B-874C-46F4E8D431AF}"/>
              </a:ext>
            </a:extLst>
          </p:cNvPr>
          <p:cNvSpPr/>
          <p:nvPr/>
        </p:nvSpPr>
        <p:spPr>
          <a:xfrm>
            <a:off x="5433179" y="4099509"/>
            <a:ext cx="1198703" cy="383993"/>
          </a:xfrm>
          <a:prstGeom prst="rect">
            <a:avLst/>
          </a:prstGeom>
          <a:solidFill>
            <a:srgbClr val="173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일별 사용금액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BC5C5C-1CBB-441C-A0E1-3E4C62B90031}"/>
              </a:ext>
            </a:extLst>
          </p:cNvPr>
          <p:cNvSpPr/>
          <p:nvPr/>
        </p:nvSpPr>
        <p:spPr>
          <a:xfrm>
            <a:off x="5429097" y="5387339"/>
            <a:ext cx="1517261" cy="383993"/>
          </a:xfrm>
          <a:prstGeom prst="rect">
            <a:avLst/>
          </a:prstGeom>
          <a:solidFill>
            <a:srgbClr val="173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시간대별 사용금액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82B3657-B050-40F6-BE84-5CF862FE4B99}"/>
              </a:ext>
            </a:extLst>
          </p:cNvPr>
          <p:cNvSpPr/>
          <p:nvPr/>
        </p:nvSpPr>
        <p:spPr>
          <a:xfrm>
            <a:off x="5429538" y="4957501"/>
            <a:ext cx="1317477" cy="383993"/>
          </a:xfrm>
          <a:prstGeom prst="rect">
            <a:avLst/>
          </a:prstGeom>
          <a:solidFill>
            <a:srgbClr val="173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이용가맹점 분류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B705856-780F-4B7A-8179-500C11CABAB2}"/>
              </a:ext>
            </a:extLst>
          </p:cNvPr>
          <p:cNvSpPr/>
          <p:nvPr/>
        </p:nvSpPr>
        <p:spPr>
          <a:xfrm>
            <a:off x="5433179" y="4527663"/>
            <a:ext cx="1317477" cy="383993"/>
          </a:xfrm>
          <a:prstGeom prst="rect">
            <a:avLst/>
          </a:prstGeom>
          <a:solidFill>
            <a:srgbClr val="173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건수별 사용금액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6A1BB2-24F5-48AD-9C01-8547E05CA514}"/>
              </a:ext>
            </a:extLst>
          </p:cNvPr>
          <p:cNvSpPr txBox="1"/>
          <p:nvPr/>
        </p:nvSpPr>
        <p:spPr>
          <a:xfrm>
            <a:off x="5365217" y="3108712"/>
            <a:ext cx="300595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카드데이터 시각화 항목</a:t>
            </a:r>
            <a:endParaRPr lang="ko-KR" altLang="en-US" sz="24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8B7B834-7790-4912-9651-7E6D337F694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46358" y="3601345"/>
            <a:ext cx="5039132" cy="309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85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10" y="441950"/>
            <a:ext cx="7158834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[2~4]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텍스트 </a:t>
            </a:r>
            <a:r>
              <a:rPr lang="ko-KR" altLang="en-US" sz="2800" dirty="0" err="1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전처리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및 데이터 시각화 연습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내용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AFEB42-DDE1-4096-B7B2-63C31589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130" y="1530590"/>
            <a:ext cx="5517529" cy="10307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564E597-84CD-4C7E-9374-4BFAE223C480}"/>
              </a:ext>
            </a:extLst>
          </p:cNvPr>
          <p:cNvSpPr txBox="1"/>
          <p:nvPr/>
        </p:nvSpPr>
        <p:spPr>
          <a:xfrm>
            <a:off x="1216443" y="6385223"/>
            <a:ext cx="345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⬆ 국민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우리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농협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카카오뱅크 카드 데이터 수집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페이북 OTF Medium" panose="00000600000000000000" pitchFamily="50" charset="-127"/>
              <a:ea typeface="페이북 OTF Medium" panose="000006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5ED0B6-B290-414F-98B6-397ACB65EFEA}"/>
              </a:ext>
            </a:extLst>
          </p:cNvPr>
          <p:cNvSpPr txBox="1"/>
          <p:nvPr/>
        </p:nvSpPr>
        <p:spPr>
          <a:xfrm>
            <a:off x="724885" y="1014490"/>
            <a:ext cx="10510800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총 </a:t>
            </a:r>
            <a:r>
              <a:rPr lang="en-US" altLang="ko-KR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900</a:t>
            </a:r>
            <a:r>
              <a:rPr lang="ko-KR" altLang="en-US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여 개의 데이터를 수집해 카드사별 데이터 전처리를 진행하고</a:t>
            </a:r>
            <a:r>
              <a:rPr lang="en-US" altLang="ko-KR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400" dirty="0" err="1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시각화하여</a:t>
            </a:r>
            <a:r>
              <a:rPr lang="ko-KR" altLang="en-US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소비분석 레포트에 넣을 항목을 찾았습니다</a:t>
            </a:r>
            <a:r>
              <a:rPr lang="en-US" altLang="ko-KR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1400" dirty="0">
              <a:solidFill>
                <a:srgbClr val="43454F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85FFE9-0187-47E6-904B-13AF83C48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22" y="1443275"/>
            <a:ext cx="4154365" cy="48959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1F1608F-9FD3-49EA-94C3-390EAB97DE2E}"/>
              </a:ext>
            </a:extLst>
          </p:cNvPr>
          <p:cNvSpPr txBox="1"/>
          <p:nvPr/>
        </p:nvSpPr>
        <p:spPr>
          <a:xfrm>
            <a:off x="6531429" y="2633346"/>
            <a:ext cx="345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⬆ 우리은행 카드 데이터 예시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페이북 OTF Medium" panose="00000600000000000000" pitchFamily="50" charset="-127"/>
              <a:ea typeface="페이북 OTF Medium" panose="00000600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777DBD0-E9A3-4D2B-A44F-154F62B42D77}"/>
              </a:ext>
            </a:extLst>
          </p:cNvPr>
          <p:cNvSpPr/>
          <p:nvPr/>
        </p:nvSpPr>
        <p:spPr>
          <a:xfrm>
            <a:off x="5433180" y="3671355"/>
            <a:ext cx="1198703" cy="383993"/>
          </a:xfrm>
          <a:prstGeom prst="rect">
            <a:avLst/>
          </a:prstGeom>
          <a:solidFill>
            <a:srgbClr val="173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월별 사용금액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FB7297-D394-4D4B-874C-46F4E8D431AF}"/>
              </a:ext>
            </a:extLst>
          </p:cNvPr>
          <p:cNvSpPr/>
          <p:nvPr/>
        </p:nvSpPr>
        <p:spPr>
          <a:xfrm>
            <a:off x="5433179" y="4099509"/>
            <a:ext cx="1198703" cy="383993"/>
          </a:xfrm>
          <a:prstGeom prst="rect">
            <a:avLst/>
          </a:prstGeom>
          <a:solidFill>
            <a:srgbClr val="173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일별 사용금액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BC5C5C-1CBB-441C-A0E1-3E4C62B90031}"/>
              </a:ext>
            </a:extLst>
          </p:cNvPr>
          <p:cNvSpPr/>
          <p:nvPr/>
        </p:nvSpPr>
        <p:spPr>
          <a:xfrm>
            <a:off x="5429097" y="5387339"/>
            <a:ext cx="1517261" cy="383993"/>
          </a:xfrm>
          <a:prstGeom prst="rect">
            <a:avLst/>
          </a:prstGeom>
          <a:solidFill>
            <a:srgbClr val="173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시간대별 사용금액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82B3657-B050-40F6-BE84-5CF862FE4B99}"/>
              </a:ext>
            </a:extLst>
          </p:cNvPr>
          <p:cNvSpPr/>
          <p:nvPr/>
        </p:nvSpPr>
        <p:spPr>
          <a:xfrm>
            <a:off x="5429538" y="4957501"/>
            <a:ext cx="1317477" cy="383993"/>
          </a:xfrm>
          <a:prstGeom prst="rect">
            <a:avLst/>
          </a:prstGeom>
          <a:solidFill>
            <a:srgbClr val="173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이용가맹점 분류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B705856-780F-4B7A-8179-500C11CABAB2}"/>
              </a:ext>
            </a:extLst>
          </p:cNvPr>
          <p:cNvSpPr/>
          <p:nvPr/>
        </p:nvSpPr>
        <p:spPr>
          <a:xfrm>
            <a:off x="5433179" y="4527663"/>
            <a:ext cx="1317477" cy="383993"/>
          </a:xfrm>
          <a:prstGeom prst="rect">
            <a:avLst/>
          </a:prstGeom>
          <a:solidFill>
            <a:srgbClr val="173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건수별 사용금액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6A1BB2-24F5-48AD-9C01-8547E05CA514}"/>
              </a:ext>
            </a:extLst>
          </p:cNvPr>
          <p:cNvSpPr txBox="1"/>
          <p:nvPr/>
        </p:nvSpPr>
        <p:spPr>
          <a:xfrm>
            <a:off x="5365217" y="3108712"/>
            <a:ext cx="300595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카드데이터 시각화 항목</a:t>
            </a:r>
            <a:endParaRPr lang="ko-KR" altLang="en-US" sz="24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8B7B834-7790-4912-9651-7E6D337F694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46358" y="3601345"/>
            <a:ext cx="5039132" cy="309630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65D6D3D-FB80-4E0B-94E3-BB38BD054D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F7188D-2A38-485A-8E8D-0A1135E96E50}"/>
              </a:ext>
            </a:extLst>
          </p:cNvPr>
          <p:cNvSpPr/>
          <p:nvPr/>
        </p:nvSpPr>
        <p:spPr>
          <a:xfrm>
            <a:off x="830119" y="1014490"/>
            <a:ext cx="11130451" cy="57141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DDF0319-7230-438F-9038-DF093DD165EB}"/>
              </a:ext>
            </a:extLst>
          </p:cNvPr>
          <p:cNvGrpSpPr/>
          <p:nvPr/>
        </p:nvGrpSpPr>
        <p:grpSpPr>
          <a:xfrm>
            <a:off x="647589" y="1722772"/>
            <a:ext cx="5508681" cy="1610425"/>
            <a:chOff x="2065112" y="1570909"/>
            <a:chExt cx="4896679" cy="1378756"/>
          </a:xfrm>
        </p:grpSpPr>
        <p:pic>
          <p:nvPicPr>
            <p:cNvPr id="43" name="Picture 12" descr="Png Text Message Bubble | Text message bubble, Iphone text bubble, Text  bubble">
              <a:extLst>
                <a:ext uri="{FF2B5EF4-FFF2-40B4-BE49-F238E27FC236}">
                  <a16:creationId xmlns:a16="http://schemas.microsoft.com/office/drawing/2014/main" id="{A8D1745C-758B-49B4-AC92-7356BBD5EE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82" r="50000" b="48677"/>
            <a:stretch/>
          </p:blipFill>
          <p:spPr bwMode="auto">
            <a:xfrm>
              <a:off x="2065112" y="1570909"/>
              <a:ext cx="4894151" cy="1378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E84AD63-CF55-4941-A2FE-174A0D962FF2}"/>
                </a:ext>
              </a:extLst>
            </p:cNvPr>
            <p:cNvSpPr txBox="1"/>
            <p:nvPr/>
          </p:nvSpPr>
          <p:spPr>
            <a:xfrm>
              <a:off x="2690112" y="1987161"/>
              <a:ext cx="4271679" cy="606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은행별로 제공하는 데이터와 형식이 </a:t>
              </a:r>
              <a:br>
                <a:rPr lang="en-US" altLang="ko-KR" sz="20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ko-KR" altLang="en-US" sz="20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매우 달라 </a:t>
              </a:r>
              <a:r>
                <a:rPr lang="ko-KR" altLang="en-US" sz="2000" dirty="0" err="1">
                  <a:solidFill>
                    <a:srgbClr val="223FD6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전처리</a:t>
              </a:r>
              <a:r>
                <a:rPr lang="ko-KR" altLang="en-US" sz="2000" dirty="0">
                  <a:solidFill>
                    <a:srgbClr val="223FD6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 작업</a:t>
              </a:r>
              <a:r>
                <a:rPr lang="ko-KR" altLang="en-US" sz="20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 까다로웠습니다</a:t>
              </a:r>
              <a:r>
                <a:rPr lang="en-US" altLang="ko-KR" sz="20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  <a:endPara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39725D3-DDC9-468B-917C-0095AB91BEA5}"/>
              </a:ext>
            </a:extLst>
          </p:cNvPr>
          <p:cNvGrpSpPr/>
          <p:nvPr/>
        </p:nvGrpSpPr>
        <p:grpSpPr>
          <a:xfrm>
            <a:off x="6118480" y="2704995"/>
            <a:ext cx="5298990" cy="1373280"/>
            <a:chOff x="167667" y="1602570"/>
            <a:chExt cx="4882516" cy="1226630"/>
          </a:xfrm>
        </p:grpSpPr>
        <p:pic>
          <p:nvPicPr>
            <p:cNvPr id="46" name="Picture 14" descr="Png Text Message Bubble | Text message bubble, Iphone text bubble, Text  bubble">
              <a:extLst>
                <a:ext uri="{FF2B5EF4-FFF2-40B4-BE49-F238E27FC236}">
                  <a16:creationId xmlns:a16="http://schemas.microsoft.com/office/drawing/2014/main" id="{EEE6C1BE-F5F0-48E1-A69E-174C11F0E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14" t="8079" b="69909"/>
            <a:stretch/>
          </p:blipFill>
          <p:spPr bwMode="auto">
            <a:xfrm>
              <a:off x="167667" y="1602570"/>
              <a:ext cx="4882516" cy="1226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C0DF353-BCA9-456C-A358-34791DFB6404}"/>
                </a:ext>
              </a:extLst>
            </p:cNvPr>
            <p:cNvSpPr txBox="1"/>
            <p:nvPr/>
          </p:nvSpPr>
          <p:spPr>
            <a:xfrm>
              <a:off x="586107" y="1915894"/>
              <a:ext cx="3878937" cy="357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이용가맹점 분류의 기준</a:t>
              </a:r>
              <a:r>
                <a:rPr lang="ko-KR" altLang="en-US" sz="20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 필요했습니다</a:t>
              </a:r>
              <a:r>
                <a:rPr lang="en-US" altLang="ko-KR" sz="20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  <a:endPara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0CC641E-8F15-43BC-AC0F-3116C142B056}"/>
              </a:ext>
            </a:extLst>
          </p:cNvPr>
          <p:cNvGrpSpPr/>
          <p:nvPr/>
        </p:nvGrpSpPr>
        <p:grpSpPr>
          <a:xfrm>
            <a:off x="647589" y="3322300"/>
            <a:ext cx="5505837" cy="1610425"/>
            <a:chOff x="2065112" y="1570909"/>
            <a:chExt cx="4894151" cy="1378756"/>
          </a:xfrm>
        </p:grpSpPr>
        <p:pic>
          <p:nvPicPr>
            <p:cNvPr id="50" name="Picture 12" descr="Png Text Message Bubble | Text message bubble, Iphone text bubble, Text  bubble">
              <a:extLst>
                <a:ext uri="{FF2B5EF4-FFF2-40B4-BE49-F238E27FC236}">
                  <a16:creationId xmlns:a16="http://schemas.microsoft.com/office/drawing/2014/main" id="{CE4A40E0-B02F-4486-AF8A-6E47E4C5C6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82" r="50000" b="48677"/>
            <a:stretch/>
          </p:blipFill>
          <p:spPr bwMode="auto">
            <a:xfrm>
              <a:off x="2065112" y="1570909"/>
              <a:ext cx="4894151" cy="1378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BB6F67A-4678-40B8-A915-768E01BCA56F}"/>
                </a:ext>
              </a:extLst>
            </p:cNvPr>
            <p:cNvSpPr txBox="1"/>
            <p:nvPr/>
          </p:nvSpPr>
          <p:spPr>
            <a:xfrm>
              <a:off x="2690112" y="1987161"/>
              <a:ext cx="3932101" cy="606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사용자에게 보일 </a:t>
              </a:r>
              <a:r>
                <a:rPr lang="ko-KR" altLang="en-US" sz="2000" dirty="0">
                  <a:solidFill>
                    <a:srgbClr val="223FD6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표준화된 분석결과와</a:t>
              </a:r>
              <a:endParaRPr lang="en-US" altLang="ko-KR" sz="2000" dirty="0">
                <a:solidFill>
                  <a:srgbClr val="223FD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r>
                <a:rPr lang="ko-KR" altLang="en-US" sz="2000" dirty="0">
                  <a:solidFill>
                    <a:srgbClr val="223FD6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시각화 결과</a:t>
              </a:r>
              <a:r>
                <a:rPr lang="ko-KR" altLang="en-US" sz="20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를 마련할 필요가 있었습니다</a:t>
              </a:r>
              <a:r>
                <a:rPr lang="en-US" altLang="ko-KR" sz="20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  <a:endPara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F426FD8-84BF-4C2D-A5DC-7B3018004311}"/>
              </a:ext>
            </a:extLst>
          </p:cNvPr>
          <p:cNvGrpSpPr/>
          <p:nvPr/>
        </p:nvGrpSpPr>
        <p:grpSpPr>
          <a:xfrm>
            <a:off x="6118480" y="4051663"/>
            <a:ext cx="5298990" cy="1373280"/>
            <a:chOff x="167667" y="1602570"/>
            <a:chExt cx="4882516" cy="1226630"/>
          </a:xfrm>
        </p:grpSpPr>
        <p:pic>
          <p:nvPicPr>
            <p:cNvPr id="54" name="Picture 14" descr="Png Text Message Bubble | Text message bubble, Iphone text bubble, Text  bubble">
              <a:extLst>
                <a:ext uri="{FF2B5EF4-FFF2-40B4-BE49-F238E27FC236}">
                  <a16:creationId xmlns:a16="http://schemas.microsoft.com/office/drawing/2014/main" id="{5FE99567-0521-4828-A6D8-C275BC065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14" t="8079" b="69909"/>
            <a:stretch/>
          </p:blipFill>
          <p:spPr bwMode="auto">
            <a:xfrm>
              <a:off x="167667" y="1602570"/>
              <a:ext cx="4882516" cy="1226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C88D36D-248A-4902-8714-E10E443BDDB6}"/>
                </a:ext>
              </a:extLst>
            </p:cNvPr>
            <p:cNvSpPr txBox="1"/>
            <p:nvPr/>
          </p:nvSpPr>
          <p:spPr>
            <a:xfrm>
              <a:off x="586107" y="1915894"/>
              <a:ext cx="3471281" cy="632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텍스트 타입의 이용가맹점을 </a:t>
              </a:r>
              <a:endPara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ko-KR" altLang="en-US" sz="2000" dirty="0">
                  <a:solidFill>
                    <a:schemeClr val="bg1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자동 분류 알고리즘</a:t>
              </a:r>
              <a:r>
                <a:rPr lang="ko-KR" altLang="en-US" sz="20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 필요했습니다</a:t>
              </a:r>
              <a:r>
                <a:rPr lang="en-US" altLang="ko-KR" sz="20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  <a:endPara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62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09" y="441950"/>
            <a:ext cx="11180765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[5~9]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카드 데이터 분류 알고리즘 구현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내용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6AD0B7C-162A-4CFE-9F5F-5BE1A06A46A2}"/>
              </a:ext>
            </a:extLst>
          </p:cNvPr>
          <p:cNvGrpSpPr/>
          <p:nvPr/>
        </p:nvGrpSpPr>
        <p:grpSpPr>
          <a:xfrm>
            <a:off x="1065388" y="1645135"/>
            <a:ext cx="10065435" cy="1314607"/>
            <a:chOff x="642142" y="2836694"/>
            <a:chExt cx="10849710" cy="1380844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45C6B6F-9BCE-4B1D-8A6B-5E83E6C0D645}"/>
                </a:ext>
              </a:extLst>
            </p:cNvPr>
            <p:cNvSpPr/>
            <p:nvPr/>
          </p:nvSpPr>
          <p:spPr>
            <a:xfrm>
              <a:off x="1643236" y="2837372"/>
              <a:ext cx="755335" cy="381889"/>
            </a:xfrm>
            <a:prstGeom prst="roundRect">
              <a:avLst/>
            </a:prstGeom>
            <a:solidFill>
              <a:srgbClr val="223F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D5F004-2D0D-4224-8D18-8B11715DE559}"/>
                </a:ext>
              </a:extLst>
            </p:cNvPr>
            <p:cNvSpPr txBox="1"/>
            <p:nvPr/>
          </p:nvSpPr>
          <p:spPr>
            <a:xfrm>
              <a:off x="1646514" y="2836694"/>
              <a:ext cx="755440" cy="38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bg1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배달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AAFEF11-9FFD-438B-AE78-1CC93A7C9EF5}"/>
                </a:ext>
              </a:extLst>
            </p:cNvPr>
            <p:cNvSpPr/>
            <p:nvPr/>
          </p:nvSpPr>
          <p:spPr>
            <a:xfrm>
              <a:off x="2527156" y="2836694"/>
              <a:ext cx="1418978" cy="381889"/>
            </a:xfrm>
            <a:prstGeom prst="roundRect">
              <a:avLst/>
            </a:prstGeom>
            <a:solidFill>
              <a:srgbClr val="223F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66A4A0-629F-48CB-8AED-ACC625BC7B2E}"/>
                </a:ext>
              </a:extLst>
            </p:cNvPr>
            <p:cNvSpPr txBox="1"/>
            <p:nvPr/>
          </p:nvSpPr>
          <p:spPr>
            <a:xfrm>
              <a:off x="2527156" y="2838005"/>
              <a:ext cx="1403405" cy="38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bg1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온라인쇼핑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507095A4-068C-4BBF-9706-F29A903C9E86}"/>
                </a:ext>
              </a:extLst>
            </p:cNvPr>
            <p:cNvSpPr/>
            <p:nvPr/>
          </p:nvSpPr>
          <p:spPr>
            <a:xfrm>
              <a:off x="4071441" y="2836694"/>
              <a:ext cx="1615692" cy="381889"/>
            </a:xfrm>
            <a:prstGeom prst="roundRect">
              <a:avLst/>
            </a:prstGeom>
            <a:solidFill>
              <a:srgbClr val="223F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DDAAFD-B1E2-43A8-9C49-6EB75D2F3CB8}"/>
                </a:ext>
              </a:extLst>
            </p:cNvPr>
            <p:cNvSpPr txBox="1"/>
            <p:nvPr/>
          </p:nvSpPr>
          <p:spPr>
            <a:xfrm>
              <a:off x="4071441" y="2838005"/>
              <a:ext cx="1707132" cy="38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bg1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오프라인쇼핑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29BFE6A-F3EF-4E6F-87B5-38101A61FC36}"/>
                </a:ext>
              </a:extLst>
            </p:cNvPr>
            <p:cNvSpPr/>
            <p:nvPr/>
          </p:nvSpPr>
          <p:spPr>
            <a:xfrm>
              <a:off x="5812440" y="2850204"/>
              <a:ext cx="1418978" cy="381889"/>
            </a:xfrm>
            <a:prstGeom prst="roundRect">
              <a:avLst/>
            </a:prstGeom>
            <a:solidFill>
              <a:srgbClr val="223F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BEACD6-0D6D-4479-8771-AC4E2A316A94}"/>
                </a:ext>
              </a:extLst>
            </p:cNvPr>
            <p:cNvSpPr txBox="1"/>
            <p:nvPr/>
          </p:nvSpPr>
          <p:spPr>
            <a:xfrm>
              <a:off x="5812440" y="2851515"/>
              <a:ext cx="1403405" cy="38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bg1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서비스구독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733DD404-BF33-4991-B881-17A8900B28EE}"/>
                </a:ext>
              </a:extLst>
            </p:cNvPr>
            <p:cNvSpPr/>
            <p:nvPr/>
          </p:nvSpPr>
          <p:spPr>
            <a:xfrm>
              <a:off x="7356725" y="2850204"/>
              <a:ext cx="735454" cy="381889"/>
            </a:xfrm>
            <a:prstGeom prst="roundRect">
              <a:avLst/>
            </a:prstGeom>
            <a:solidFill>
              <a:srgbClr val="223F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A816E5-00D3-44B1-87E2-3ECAB0DD4F7A}"/>
                </a:ext>
              </a:extLst>
            </p:cNvPr>
            <p:cNvSpPr txBox="1"/>
            <p:nvPr/>
          </p:nvSpPr>
          <p:spPr>
            <a:xfrm>
              <a:off x="7356726" y="2851515"/>
              <a:ext cx="814528" cy="38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bg1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택시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26469D3-1347-4054-ADF2-A8B84F10762B}"/>
                </a:ext>
              </a:extLst>
            </p:cNvPr>
            <p:cNvSpPr/>
            <p:nvPr/>
          </p:nvSpPr>
          <p:spPr>
            <a:xfrm>
              <a:off x="8217484" y="2850204"/>
              <a:ext cx="971679" cy="381889"/>
            </a:xfrm>
            <a:prstGeom prst="roundRect">
              <a:avLst/>
            </a:prstGeom>
            <a:solidFill>
              <a:srgbClr val="223F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6352484-D461-4DE5-A06D-899C7989316B}"/>
                </a:ext>
              </a:extLst>
            </p:cNvPr>
            <p:cNvSpPr txBox="1"/>
            <p:nvPr/>
          </p:nvSpPr>
          <p:spPr>
            <a:xfrm>
              <a:off x="8230922" y="2851515"/>
              <a:ext cx="1083547" cy="38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bg1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편의점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19CE84A2-2405-44B9-A2BA-68C2BC0EA21A}"/>
                </a:ext>
              </a:extLst>
            </p:cNvPr>
            <p:cNvSpPr/>
            <p:nvPr/>
          </p:nvSpPr>
          <p:spPr>
            <a:xfrm>
              <a:off x="9301032" y="2850204"/>
              <a:ext cx="742939" cy="381889"/>
            </a:xfrm>
            <a:prstGeom prst="roundRect">
              <a:avLst/>
            </a:prstGeom>
            <a:solidFill>
              <a:srgbClr val="223F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E8968F-998C-47A8-A4C3-E743BC75CFA4}"/>
                </a:ext>
              </a:extLst>
            </p:cNvPr>
            <p:cNvSpPr txBox="1"/>
            <p:nvPr/>
          </p:nvSpPr>
          <p:spPr>
            <a:xfrm>
              <a:off x="9314470" y="2851515"/>
              <a:ext cx="798081" cy="38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bg1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운동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954B5A3-89A9-456E-A7BF-7C9CE9EB2110}"/>
                </a:ext>
              </a:extLst>
            </p:cNvPr>
            <p:cNvSpPr/>
            <p:nvPr/>
          </p:nvSpPr>
          <p:spPr>
            <a:xfrm>
              <a:off x="975986" y="3354827"/>
              <a:ext cx="764431" cy="3818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highlight>
                  <a:srgbClr val="C0C0C0"/>
                </a:highlight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BE19F3F-8C16-4E65-B259-DE82CF56C89E}"/>
                </a:ext>
              </a:extLst>
            </p:cNvPr>
            <p:cNvSpPr txBox="1"/>
            <p:nvPr/>
          </p:nvSpPr>
          <p:spPr>
            <a:xfrm>
              <a:off x="975986" y="3356138"/>
              <a:ext cx="764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식비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958C9A7-4DFE-4EB5-8FC4-04AAA0A1EDBF}"/>
                </a:ext>
              </a:extLst>
            </p:cNvPr>
            <p:cNvSpPr/>
            <p:nvPr/>
          </p:nvSpPr>
          <p:spPr>
            <a:xfrm>
              <a:off x="1834101" y="3349644"/>
              <a:ext cx="764431" cy="3818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highlight>
                  <a:srgbClr val="C0C0C0"/>
                </a:highlight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1FD353-88A4-49A9-BEA7-CD4BD4A13C30}"/>
                </a:ext>
              </a:extLst>
            </p:cNvPr>
            <p:cNvSpPr txBox="1"/>
            <p:nvPr/>
          </p:nvSpPr>
          <p:spPr>
            <a:xfrm>
              <a:off x="1834101" y="3350955"/>
              <a:ext cx="764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생활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CA3571BC-56AD-41BD-9F99-8F91EF03D603}"/>
                </a:ext>
              </a:extLst>
            </p:cNvPr>
            <p:cNvSpPr/>
            <p:nvPr/>
          </p:nvSpPr>
          <p:spPr>
            <a:xfrm>
              <a:off x="2705213" y="3348333"/>
              <a:ext cx="764431" cy="3818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highlight>
                  <a:srgbClr val="C0C0C0"/>
                </a:highlight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0579A04-84F2-4BF3-8C9F-1815DD84BBEA}"/>
                </a:ext>
              </a:extLst>
            </p:cNvPr>
            <p:cNvSpPr txBox="1"/>
            <p:nvPr/>
          </p:nvSpPr>
          <p:spPr>
            <a:xfrm>
              <a:off x="2705213" y="3349644"/>
              <a:ext cx="764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교통</a:t>
              </a: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00D05D9B-C852-4519-843E-1DF02B4D0F04}"/>
                </a:ext>
              </a:extLst>
            </p:cNvPr>
            <p:cNvSpPr/>
            <p:nvPr/>
          </p:nvSpPr>
          <p:spPr>
            <a:xfrm>
              <a:off x="3576325" y="3354827"/>
              <a:ext cx="764431" cy="3818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highlight>
                  <a:srgbClr val="C0C0C0"/>
                </a:highlight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734941-8A33-450C-96B2-D85489C37F97}"/>
                </a:ext>
              </a:extLst>
            </p:cNvPr>
            <p:cNvSpPr txBox="1"/>
            <p:nvPr/>
          </p:nvSpPr>
          <p:spPr>
            <a:xfrm>
              <a:off x="3576325" y="3356138"/>
              <a:ext cx="764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금융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99B3226-5BC0-4756-9ED7-D2F546851A74}"/>
                </a:ext>
              </a:extLst>
            </p:cNvPr>
            <p:cNvSpPr/>
            <p:nvPr/>
          </p:nvSpPr>
          <p:spPr>
            <a:xfrm>
              <a:off x="4443086" y="3342587"/>
              <a:ext cx="1160671" cy="3818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highlight>
                  <a:srgbClr val="C0C0C0"/>
                </a:highlight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494DB0-F789-4CB9-83D7-0BD6B4944975}"/>
                </a:ext>
              </a:extLst>
            </p:cNvPr>
            <p:cNvSpPr txBox="1"/>
            <p:nvPr/>
          </p:nvSpPr>
          <p:spPr>
            <a:xfrm>
              <a:off x="4443086" y="3352435"/>
              <a:ext cx="1267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대중교통</a:t>
              </a: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BD158872-B553-4970-90C6-EF8F7E2A3905}"/>
                </a:ext>
              </a:extLst>
            </p:cNvPr>
            <p:cNvSpPr/>
            <p:nvPr/>
          </p:nvSpPr>
          <p:spPr>
            <a:xfrm>
              <a:off x="5716725" y="3349644"/>
              <a:ext cx="930712" cy="3818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highlight>
                  <a:srgbClr val="C0C0C0"/>
                </a:highlight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94FFE65-AC32-424F-A85E-B436FD93D5C9}"/>
                </a:ext>
              </a:extLst>
            </p:cNvPr>
            <p:cNvSpPr txBox="1"/>
            <p:nvPr/>
          </p:nvSpPr>
          <p:spPr>
            <a:xfrm>
              <a:off x="5716724" y="3359492"/>
              <a:ext cx="967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자동차</a:t>
              </a: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8981920F-58B3-4D88-BEFB-584812B60F29}"/>
                </a:ext>
              </a:extLst>
            </p:cNvPr>
            <p:cNvSpPr/>
            <p:nvPr/>
          </p:nvSpPr>
          <p:spPr>
            <a:xfrm>
              <a:off x="6754929" y="3351848"/>
              <a:ext cx="1083546" cy="3818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highlight>
                  <a:srgbClr val="C0C0C0"/>
                </a:highlight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C880D8A-5BF9-4369-AC4E-9A1DBC17A6D9}"/>
                </a:ext>
              </a:extLst>
            </p:cNvPr>
            <p:cNvSpPr txBox="1"/>
            <p:nvPr/>
          </p:nvSpPr>
          <p:spPr>
            <a:xfrm>
              <a:off x="6754928" y="3362961"/>
              <a:ext cx="1304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술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/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유흥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CCF70C0D-3BBE-4DF1-8BF0-F8B205968DE7}"/>
                </a:ext>
              </a:extLst>
            </p:cNvPr>
            <p:cNvSpPr/>
            <p:nvPr/>
          </p:nvSpPr>
          <p:spPr>
            <a:xfrm>
              <a:off x="7945967" y="3342931"/>
              <a:ext cx="1496207" cy="3818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0565538-B8A9-4B66-AD33-7F4725E497E1}"/>
                </a:ext>
              </a:extLst>
            </p:cNvPr>
            <p:cNvSpPr txBox="1"/>
            <p:nvPr/>
          </p:nvSpPr>
          <p:spPr>
            <a:xfrm>
              <a:off x="7941697" y="3353225"/>
              <a:ext cx="1496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카페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/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디저트</a:t>
              </a: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04F26964-49C8-4A6E-95F6-C9DE664A3234}"/>
                </a:ext>
              </a:extLst>
            </p:cNvPr>
            <p:cNvSpPr/>
            <p:nvPr/>
          </p:nvSpPr>
          <p:spPr>
            <a:xfrm>
              <a:off x="9549666" y="3342931"/>
              <a:ext cx="1254167" cy="3818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CC24797-3DC3-406B-A423-1E0E2ECA8A46}"/>
                </a:ext>
              </a:extLst>
            </p:cNvPr>
            <p:cNvSpPr txBox="1"/>
            <p:nvPr/>
          </p:nvSpPr>
          <p:spPr>
            <a:xfrm>
              <a:off x="9545396" y="3353225"/>
              <a:ext cx="1378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경조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/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선물</a:t>
              </a: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C9DCFF07-47CD-4D92-81E6-3BB2C2194719}"/>
                </a:ext>
              </a:extLst>
            </p:cNvPr>
            <p:cNvSpPr/>
            <p:nvPr/>
          </p:nvSpPr>
          <p:spPr>
            <a:xfrm>
              <a:off x="642142" y="3835649"/>
              <a:ext cx="1254167" cy="3818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7E76545-795D-4266-828E-0FCA5A549E95}"/>
                </a:ext>
              </a:extLst>
            </p:cNvPr>
            <p:cNvSpPr txBox="1"/>
            <p:nvPr/>
          </p:nvSpPr>
          <p:spPr>
            <a:xfrm>
              <a:off x="657382" y="3845943"/>
              <a:ext cx="1378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뷰티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/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미용</a:t>
              </a: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A5F9BBEF-321B-41A5-800F-E585D873A245}"/>
                </a:ext>
              </a:extLst>
            </p:cNvPr>
            <p:cNvSpPr/>
            <p:nvPr/>
          </p:nvSpPr>
          <p:spPr>
            <a:xfrm>
              <a:off x="2000859" y="3835649"/>
              <a:ext cx="1254167" cy="3818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07D6F3D-D0F4-4A42-8738-56A30331A23A}"/>
                </a:ext>
              </a:extLst>
            </p:cNvPr>
            <p:cNvSpPr txBox="1"/>
            <p:nvPr/>
          </p:nvSpPr>
          <p:spPr>
            <a:xfrm>
              <a:off x="2016099" y="3845943"/>
              <a:ext cx="1378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문화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/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여가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49DB2521-81D8-4272-B798-CC028A5A7002}"/>
                </a:ext>
              </a:extLst>
            </p:cNvPr>
            <p:cNvSpPr/>
            <p:nvPr/>
          </p:nvSpPr>
          <p:spPr>
            <a:xfrm>
              <a:off x="3379086" y="3835649"/>
              <a:ext cx="1254167" cy="3818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C4B8DC5-97A4-40C5-A724-5F01BB03FB49}"/>
                </a:ext>
              </a:extLst>
            </p:cNvPr>
            <p:cNvSpPr txBox="1"/>
            <p:nvPr/>
          </p:nvSpPr>
          <p:spPr>
            <a:xfrm>
              <a:off x="3374816" y="3845943"/>
              <a:ext cx="1378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주거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/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통신</a:t>
              </a: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60D81C48-FE7F-4325-B42A-3D819F22ED01}"/>
                </a:ext>
              </a:extLst>
            </p:cNvPr>
            <p:cNvSpPr/>
            <p:nvPr/>
          </p:nvSpPr>
          <p:spPr>
            <a:xfrm>
              <a:off x="4757313" y="3834338"/>
              <a:ext cx="1254167" cy="3818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49335E3-5978-45EE-9E4D-5DF9F4E91E0B}"/>
                </a:ext>
              </a:extLst>
            </p:cNvPr>
            <p:cNvSpPr txBox="1"/>
            <p:nvPr/>
          </p:nvSpPr>
          <p:spPr>
            <a:xfrm>
              <a:off x="4753043" y="3844632"/>
              <a:ext cx="1378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자녀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/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육아</a:t>
              </a: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B21BE8E3-6902-4A72-8813-0B07032D311F}"/>
                </a:ext>
              </a:extLst>
            </p:cNvPr>
            <p:cNvSpPr/>
            <p:nvPr/>
          </p:nvSpPr>
          <p:spPr>
            <a:xfrm>
              <a:off x="6116030" y="3834338"/>
              <a:ext cx="1254167" cy="3818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C66DD22-120E-4570-B16B-F0F8D98E623F}"/>
                </a:ext>
              </a:extLst>
            </p:cNvPr>
            <p:cNvSpPr txBox="1"/>
            <p:nvPr/>
          </p:nvSpPr>
          <p:spPr>
            <a:xfrm>
              <a:off x="6111760" y="3844632"/>
              <a:ext cx="1378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교육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/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학습</a:t>
              </a: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928068D-F00F-42CC-8A73-C2B1BEE8C228}"/>
                </a:ext>
              </a:extLst>
            </p:cNvPr>
            <p:cNvSpPr/>
            <p:nvPr/>
          </p:nvSpPr>
          <p:spPr>
            <a:xfrm>
              <a:off x="7478648" y="3828904"/>
              <a:ext cx="1254167" cy="3818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6A781BF-9049-489D-BE4A-5C6A89A1C8AF}"/>
                </a:ext>
              </a:extLst>
            </p:cNvPr>
            <p:cNvSpPr txBox="1"/>
            <p:nvPr/>
          </p:nvSpPr>
          <p:spPr>
            <a:xfrm>
              <a:off x="7474378" y="3839198"/>
              <a:ext cx="1378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의료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/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건강</a:t>
              </a: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57E50D58-F794-45E2-A851-4E0C0327F3C6}"/>
                </a:ext>
              </a:extLst>
            </p:cNvPr>
            <p:cNvSpPr/>
            <p:nvPr/>
          </p:nvSpPr>
          <p:spPr>
            <a:xfrm>
              <a:off x="8837366" y="3828904"/>
              <a:ext cx="1171708" cy="3818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11F0CB-4E63-4DA8-AB03-23C9AEB620C4}"/>
                </a:ext>
              </a:extLst>
            </p:cNvPr>
            <p:cNvSpPr txBox="1"/>
            <p:nvPr/>
          </p:nvSpPr>
          <p:spPr>
            <a:xfrm>
              <a:off x="8833096" y="3846597"/>
              <a:ext cx="1238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반려동물</a:t>
              </a: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CDC17271-D924-4340-A97E-248A0516D541}"/>
                </a:ext>
              </a:extLst>
            </p:cNvPr>
            <p:cNvSpPr/>
            <p:nvPr/>
          </p:nvSpPr>
          <p:spPr>
            <a:xfrm>
              <a:off x="10117895" y="3828904"/>
              <a:ext cx="1254167" cy="3818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37A6C3D-3B95-4D09-9A48-EC24FB95C709}"/>
                </a:ext>
              </a:extLst>
            </p:cNvPr>
            <p:cNvSpPr txBox="1"/>
            <p:nvPr/>
          </p:nvSpPr>
          <p:spPr>
            <a:xfrm>
              <a:off x="10113625" y="3839198"/>
              <a:ext cx="1378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#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여행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/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숙박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2E55DBB-0C41-488E-A114-B231F11EEDAC}"/>
              </a:ext>
            </a:extLst>
          </p:cNvPr>
          <p:cNvSpPr txBox="1"/>
          <p:nvPr/>
        </p:nvSpPr>
        <p:spPr>
          <a:xfrm>
            <a:off x="2606102" y="3294753"/>
            <a:ext cx="6979795" cy="74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우리은행 </a:t>
            </a:r>
            <a:r>
              <a:rPr lang="en-US" altLang="ko-KR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‘</a:t>
            </a:r>
            <a:r>
              <a:rPr lang="ko-KR" altLang="en-US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거래내역조회</a:t>
            </a:r>
            <a:r>
              <a:rPr lang="en-US" altLang="ko-KR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’ </a:t>
            </a:r>
            <a:r>
              <a:rPr lang="en-US" altLang="ko-KR" dirty="0" err="1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OpenAPI</a:t>
            </a:r>
            <a:r>
              <a:rPr lang="ko-KR" altLang="en-US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사용해 실시간 거래데이터를 불러오고</a:t>
            </a:r>
            <a:endParaRPr lang="en-US" altLang="ko-KR" dirty="0">
              <a:solidFill>
                <a:srgbClr val="191F2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dirty="0">
                <a:solidFill>
                  <a:srgbClr val="191F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2030 </a:t>
            </a:r>
            <a:r>
              <a:rPr lang="ko-KR" altLang="en-US" dirty="0">
                <a:solidFill>
                  <a:srgbClr val="191F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세대에 특화된 사용처 분류기준</a:t>
            </a:r>
            <a:r>
              <a:rPr lang="ko-KR" altLang="en-US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재정의했습니다</a:t>
            </a:r>
            <a:r>
              <a:rPr lang="en-US" altLang="ko-KR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dirty="0">
              <a:solidFill>
                <a:srgbClr val="191F2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3" name="화살표: 아래쪽 62">
            <a:extLst>
              <a:ext uri="{FF2B5EF4-FFF2-40B4-BE49-F238E27FC236}">
                <a16:creationId xmlns:a16="http://schemas.microsoft.com/office/drawing/2014/main" id="{7236A7B8-AEEC-4A0C-9B94-7B74D1DAFD8B}"/>
              </a:ext>
            </a:extLst>
          </p:cNvPr>
          <p:cNvSpPr/>
          <p:nvPr/>
        </p:nvSpPr>
        <p:spPr>
          <a:xfrm rot="10800000">
            <a:off x="5665988" y="4276527"/>
            <a:ext cx="830580" cy="845820"/>
          </a:xfrm>
          <a:custGeom>
            <a:avLst/>
            <a:gdLst>
              <a:gd name="connsiteX0" fmla="*/ 0 w 830580"/>
              <a:gd name="connsiteY0" fmla="*/ 327660 h 655320"/>
              <a:gd name="connsiteX1" fmla="*/ 207645 w 830580"/>
              <a:gd name="connsiteY1" fmla="*/ 327660 h 655320"/>
              <a:gd name="connsiteX2" fmla="*/ 207645 w 830580"/>
              <a:gd name="connsiteY2" fmla="*/ 0 h 655320"/>
              <a:gd name="connsiteX3" fmla="*/ 622935 w 830580"/>
              <a:gd name="connsiteY3" fmla="*/ 0 h 655320"/>
              <a:gd name="connsiteX4" fmla="*/ 622935 w 830580"/>
              <a:gd name="connsiteY4" fmla="*/ 327660 h 655320"/>
              <a:gd name="connsiteX5" fmla="*/ 830580 w 830580"/>
              <a:gd name="connsiteY5" fmla="*/ 327660 h 655320"/>
              <a:gd name="connsiteX6" fmla="*/ 415290 w 830580"/>
              <a:gd name="connsiteY6" fmla="*/ 655320 h 655320"/>
              <a:gd name="connsiteX7" fmla="*/ 0 w 830580"/>
              <a:gd name="connsiteY7" fmla="*/ 327660 h 655320"/>
              <a:gd name="connsiteX0" fmla="*/ 0 w 830580"/>
              <a:gd name="connsiteY0" fmla="*/ 335280 h 662940"/>
              <a:gd name="connsiteX1" fmla="*/ 207645 w 830580"/>
              <a:gd name="connsiteY1" fmla="*/ 335280 h 662940"/>
              <a:gd name="connsiteX2" fmla="*/ 207645 w 830580"/>
              <a:gd name="connsiteY2" fmla="*/ 7620 h 662940"/>
              <a:gd name="connsiteX3" fmla="*/ 714375 w 830580"/>
              <a:gd name="connsiteY3" fmla="*/ 0 h 662940"/>
              <a:gd name="connsiteX4" fmla="*/ 622935 w 830580"/>
              <a:gd name="connsiteY4" fmla="*/ 335280 h 662940"/>
              <a:gd name="connsiteX5" fmla="*/ 830580 w 830580"/>
              <a:gd name="connsiteY5" fmla="*/ 335280 h 662940"/>
              <a:gd name="connsiteX6" fmla="*/ 415290 w 830580"/>
              <a:gd name="connsiteY6" fmla="*/ 662940 h 662940"/>
              <a:gd name="connsiteX7" fmla="*/ 0 w 830580"/>
              <a:gd name="connsiteY7" fmla="*/ 335280 h 662940"/>
              <a:gd name="connsiteX0" fmla="*/ 0 w 830580"/>
              <a:gd name="connsiteY0" fmla="*/ 350520 h 678180"/>
              <a:gd name="connsiteX1" fmla="*/ 207645 w 830580"/>
              <a:gd name="connsiteY1" fmla="*/ 350520 h 678180"/>
              <a:gd name="connsiteX2" fmla="*/ 108585 w 830580"/>
              <a:gd name="connsiteY2" fmla="*/ 0 h 678180"/>
              <a:gd name="connsiteX3" fmla="*/ 714375 w 830580"/>
              <a:gd name="connsiteY3" fmla="*/ 15240 h 678180"/>
              <a:gd name="connsiteX4" fmla="*/ 622935 w 830580"/>
              <a:gd name="connsiteY4" fmla="*/ 350520 h 678180"/>
              <a:gd name="connsiteX5" fmla="*/ 830580 w 830580"/>
              <a:gd name="connsiteY5" fmla="*/ 350520 h 678180"/>
              <a:gd name="connsiteX6" fmla="*/ 415290 w 830580"/>
              <a:gd name="connsiteY6" fmla="*/ 678180 h 678180"/>
              <a:gd name="connsiteX7" fmla="*/ 0 w 830580"/>
              <a:gd name="connsiteY7" fmla="*/ 350520 h 67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0580" h="678180">
                <a:moveTo>
                  <a:pt x="0" y="350520"/>
                </a:moveTo>
                <a:lnTo>
                  <a:pt x="207645" y="350520"/>
                </a:lnTo>
                <a:lnTo>
                  <a:pt x="108585" y="0"/>
                </a:lnTo>
                <a:lnTo>
                  <a:pt x="714375" y="15240"/>
                </a:lnTo>
                <a:lnTo>
                  <a:pt x="622935" y="350520"/>
                </a:lnTo>
                <a:lnTo>
                  <a:pt x="830580" y="350520"/>
                </a:lnTo>
                <a:lnTo>
                  <a:pt x="415290" y="678180"/>
                </a:lnTo>
                <a:lnTo>
                  <a:pt x="0" y="3505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십자형 84">
            <a:extLst>
              <a:ext uri="{FF2B5EF4-FFF2-40B4-BE49-F238E27FC236}">
                <a16:creationId xmlns:a16="http://schemas.microsoft.com/office/drawing/2014/main" id="{B251C6B7-3A7D-4507-ACE5-5D3FE4D884BF}"/>
              </a:ext>
            </a:extLst>
          </p:cNvPr>
          <p:cNvSpPr/>
          <p:nvPr/>
        </p:nvSpPr>
        <p:spPr>
          <a:xfrm>
            <a:off x="4425806" y="5679232"/>
            <a:ext cx="767124" cy="533624"/>
          </a:xfrm>
          <a:prstGeom prst="plus">
            <a:avLst>
              <a:gd name="adj" fmla="val 335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십자형 85">
            <a:extLst>
              <a:ext uri="{FF2B5EF4-FFF2-40B4-BE49-F238E27FC236}">
                <a16:creationId xmlns:a16="http://schemas.microsoft.com/office/drawing/2014/main" id="{2D88979A-F053-47BB-8BF2-9BE1E8425892}"/>
              </a:ext>
            </a:extLst>
          </p:cNvPr>
          <p:cNvSpPr/>
          <p:nvPr/>
        </p:nvSpPr>
        <p:spPr>
          <a:xfrm>
            <a:off x="7115232" y="5674207"/>
            <a:ext cx="767124" cy="533624"/>
          </a:xfrm>
          <a:prstGeom prst="plus">
            <a:avLst>
              <a:gd name="adj" fmla="val 335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EF507E85-B0FB-494C-992C-8A6D98AAD2A4}"/>
              </a:ext>
            </a:extLst>
          </p:cNvPr>
          <p:cNvSpPr/>
          <p:nvPr/>
        </p:nvSpPr>
        <p:spPr>
          <a:xfrm>
            <a:off x="2153176" y="5480514"/>
            <a:ext cx="2490655" cy="931064"/>
          </a:xfrm>
          <a:prstGeom prst="roundRect">
            <a:avLst/>
          </a:prstGeom>
          <a:solidFill>
            <a:srgbClr val="A1C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1) </a:t>
            </a:r>
            <a:r>
              <a:rPr lang="ko-KR" altLang="en-US" sz="1600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텍스트 전처리를 통한 </a:t>
            </a:r>
            <a:r>
              <a:rPr lang="en-US" altLang="ko-KR" sz="1600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String </a:t>
            </a:r>
            <a:r>
              <a:rPr lang="ko-KR" altLang="en-US" sz="1600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값 비교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756991C8-A903-444F-80E6-7B29ACE6BE85}"/>
              </a:ext>
            </a:extLst>
          </p:cNvPr>
          <p:cNvSpPr/>
          <p:nvPr/>
        </p:nvSpPr>
        <p:spPr>
          <a:xfrm>
            <a:off x="4853168" y="5480512"/>
            <a:ext cx="2490655" cy="931065"/>
          </a:xfrm>
          <a:prstGeom prst="roundRect">
            <a:avLst/>
          </a:prstGeom>
          <a:solidFill>
            <a:srgbClr val="A1C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2) </a:t>
            </a:r>
            <a:r>
              <a:rPr lang="ko-KR" altLang="en-US" sz="1600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네이버지도</a:t>
            </a:r>
            <a:r>
              <a:rPr lang="en-US" altLang="ko-KR" sz="1600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600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검색</a:t>
            </a:r>
            <a:r>
              <a:rPr lang="en-US" altLang="ko-KR" sz="1600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API</a:t>
            </a:r>
            <a:r>
              <a:rPr lang="ko-KR" altLang="en-US" sz="1600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</a:t>
            </a:r>
            <a:endParaRPr lang="en-US" altLang="ko-KR" sz="1600" dirty="0">
              <a:solidFill>
                <a:srgbClr val="191F2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이용하여 분류 태그 추출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C8761403-F047-46E2-853D-71DD8E69A356}"/>
              </a:ext>
            </a:extLst>
          </p:cNvPr>
          <p:cNvSpPr/>
          <p:nvPr/>
        </p:nvSpPr>
        <p:spPr>
          <a:xfrm>
            <a:off x="7548166" y="5480512"/>
            <a:ext cx="2490655" cy="935538"/>
          </a:xfrm>
          <a:prstGeom prst="roundRect">
            <a:avLst/>
          </a:prstGeom>
          <a:solidFill>
            <a:srgbClr val="A1C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3) </a:t>
            </a:r>
            <a:r>
              <a:rPr lang="ko-KR" altLang="en-US" sz="1600" dirty="0" err="1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웹문서</a:t>
            </a:r>
            <a:r>
              <a:rPr lang="en-US" altLang="ko-KR" sz="1600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600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블로그 </a:t>
            </a:r>
            <a:r>
              <a:rPr lang="ko-KR" altLang="en-US" sz="1600" dirty="0" err="1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크롤링을</a:t>
            </a:r>
            <a:r>
              <a:rPr lang="ko-KR" altLang="en-US" sz="1600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1600" dirty="0">
              <a:solidFill>
                <a:srgbClr val="191F2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통한 키워드 추출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D621FFB-9A68-4FC0-AE80-AA28E04E6679}"/>
              </a:ext>
            </a:extLst>
          </p:cNvPr>
          <p:cNvSpPr txBox="1"/>
          <p:nvPr/>
        </p:nvSpPr>
        <p:spPr>
          <a:xfrm>
            <a:off x="4038828" y="4468316"/>
            <a:ext cx="41143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83.1% </a:t>
            </a:r>
            <a:r>
              <a:rPr lang="ko-KR" altLang="en-US" sz="3200" dirty="0">
                <a:solidFill>
                  <a:srgbClr val="C0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분류 정확도</a:t>
            </a:r>
            <a:endParaRPr lang="ko-KR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52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09" y="441950"/>
            <a:ext cx="11180765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[5~9]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카드 데이터 분류 알고리즘 구현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내용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B6C3D1A-0990-4315-B79D-E608242EB15B}"/>
              </a:ext>
            </a:extLst>
          </p:cNvPr>
          <p:cNvSpPr txBox="1"/>
          <p:nvPr/>
        </p:nvSpPr>
        <p:spPr>
          <a:xfrm>
            <a:off x="6853773" y="2307307"/>
            <a:ext cx="4114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예를 들어</a:t>
            </a:r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,</a:t>
            </a:r>
            <a:endParaRPr lang="ko-KR" alt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2" name="Picture 2">
            <a:extLst>
              <a:ext uri="{FF2B5EF4-FFF2-40B4-BE49-F238E27FC236}">
                <a16:creationId xmlns:a16="http://schemas.microsoft.com/office/drawing/2014/main" id="{FC95C4FE-C867-4EA2-A9AB-D03A1215C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434758"/>
            <a:ext cx="5800725" cy="4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>
            <a:extLst>
              <a:ext uri="{FF2B5EF4-FFF2-40B4-BE49-F238E27FC236}">
                <a16:creationId xmlns:a16="http://schemas.microsoft.com/office/drawing/2014/main" id="{74B2E4F6-1615-440C-B017-4B501291F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0" t="8531" b="-1"/>
          <a:stretch/>
        </p:blipFill>
        <p:spPr bwMode="auto">
          <a:xfrm>
            <a:off x="676274" y="2307307"/>
            <a:ext cx="5800725" cy="377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4117DCFA-43B4-4E2E-A269-A24CB19F322E}"/>
              </a:ext>
            </a:extLst>
          </p:cNvPr>
          <p:cNvSpPr txBox="1"/>
          <p:nvPr/>
        </p:nvSpPr>
        <p:spPr>
          <a:xfrm>
            <a:off x="6853773" y="2932240"/>
            <a:ext cx="4833401" cy="273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4669D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‘</a:t>
            </a:r>
            <a:r>
              <a:rPr lang="ko-KR" altLang="en-US" dirty="0" err="1">
                <a:solidFill>
                  <a:srgbClr val="4669D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돈수백</a:t>
            </a:r>
            <a:r>
              <a:rPr lang="ko-KR" altLang="en-US" dirty="0">
                <a:solidFill>
                  <a:srgbClr val="4669D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 err="1">
                <a:solidFill>
                  <a:srgbClr val="4669D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강서점</a:t>
            </a:r>
            <a:r>
              <a:rPr lang="en-US" altLang="ko-KR" dirty="0">
                <a:solidFill>
                  <a:srgbClr val="4669D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’ </a:t>
            </a:r>
            <a:r>
              <a:rPr lang="ko-KR" altLang="en-US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이라는 거래처명은</a:t>
            </a:r>
            <a:endParaRPr lang="en-US" altLang="ko-KR" dirty="0">
              <a:solidFill>
                <a:srgbClr val="191F2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C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태그</a:t>
            </a:r>
            <a:r>
              <a:rPr lang="en-US" altLang="ko-KR" dirty="0">
                <a:solidFill>
                  <a:srgbClr val="C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와 </a:t>
            </a:r>
            <a:r>
              <a:rPr lang="ko-KR" altLang="en-US" dirty="0">
                <a:solidFill>
                  <a:srgbClr val="C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네이버지도 검색</a:t>
            </a:r>
            <a:r>
              <a:rPr lang="en-US" altLang="ko-KR" dirty="0">
                <a:solidFill>
                  <a:srgbClr val="C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API</a:t>
            </a:r>
            <a:r>
              <a:rPr lang="ko-KR" altLang="en-US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만으로는</a:t>
            </a:r>
            <a:endParaRPr lang="en-US" altLang="ko-KR" dirty="0">
              <a:solidFill>
                <a:srgbClr val="191F2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업종을 알 수 없었습니다</a:t>
            </a:r>
            <a:r>
              <a:rPr lang="en-US" altLang="ko-KR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rgbClr val="191F2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따라서 해당 거래처명으로 네이버 블로그와 </a:t>
            </a:r>
            <a:endParaRPr lang="en-US" altLang="ko-KR" dirty="0">
              <a:solidFill>
                <a:srgbClr val="191F2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웹문서에서 </a:t>
            </a:r>
            <a:r>
              <a:rPr lang="ko-KR" altLang="en-US" dirty="0" err="1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크롤링으로</a:t>
            </a:r>
            <a:r>
              <a:rPr lang="ko-KR" altLang="en-US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가져온 키워드를 </a:t>
            </a:r>
            <a:endParaRPr lang="en-US" altLang="ko-KR" dirty="0">
              <a:solidFill>
                <a:srgbClr val="191F2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추출하여 </a:t>
            </a:r>
            <a:r>
              <a:rPr lang="en-US" altLang="ko-KR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TF</a:t>
            </a:r>
            <a:r>
              <a:rPr lang="ko-KR" altLang="en-US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점수를 계산하고 </a:t>
            </a:r>
            <a:endParaRPr lang="en-US" altLang="ko-KR" dirty="0">
              <a:solidFill>
                <a:srgbClr val="191F2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상위 </a:t>
            </a:r>
            <a:r>
              <a:rPr lang="en-US" altLang="ko-KR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개에 해당하는 것들에 대해 분류했습니다</a:t>
            </a:r>
            <a:r>
              <a:rPr lang="en-US" altLang="ko-KR" dirty="0">
                <a:solidFill>
                  <a:srgbClr val="191F2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dirty="0">
              <a:solidFill>
                <a:srgbClr val="191F2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BA831FB-1FD5-4FA8-82D6-853CD516B39A}"/>
              </a:ext>
            </a:extLst>
          </p:cNvPr>
          <p:cNvSpPr txBox="1"/>
          <p:nvPr/>
        </p:nvSpPr>
        <p:spPr>
          <a:xfrm>
            <a:off x="676274" y="1873864"/>
            <a:ext cx="2959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i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△ </a:t>
            </a:r>
            <a:r>
              <a:rPr lang="en-US" altLang="ko-KR" sz="1400" i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TF</a:t>
            </a:r>
            <a:r>
              <a:rPr lang="ko-KR" altLang="en-US" sz="1400" i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점수를 계산한 상위 </a:t>
            </a:r>
            <a:r>
              <a:rPr lang="en-US" altLang="ko-KR" sz="1400" i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10</a:t>
            </a:r>
            <a:r>
              <a:rPr lang="ko-KR" altLang="en-US" sz="1400" i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개의 키워드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EC06330-A7CC-46ED-BE9F-3F68E8CB100E}"/>
              </a:ext>
            </a:extLst>
          </p:cNvPr>
          <p:cNvSpPr txBox="1"/>
          <p:nvPr/>
        </p:nvSpPr>
        <p:spPr>
          <a:xfrm>
            <a:off x="676274" y="6081632"/>
            <a:ext cx="3942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i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△ 전체 </a:t>
            </a:r>
            <a:r>
              <a:rPr lang="en-US" altLang="ko-KR" sz="1400" i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900</a:t>
            </a:r>
            <a:r>
              <a:rPr lang="ko-KR" altLang="en-US" sz="1400" i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개의 데이터셋의 분류 알고리즘 적용 결과</a:t>
            </a:r>
          </a:p>
        </p:txBody>
      </p:sp>
    </p:spTree>
    <p:extLst>
      <p:ext uri="{BB962C8B-B14F-4D97-AF65-F5344CB8AC3E}">
        <p14:creationId xmlns:p14="http://schemas.microsoft.com/office/powerpoint/2010/main" val="183194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09" y="441950"/>
            <a:ext cx="11180765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[5~9]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우리은행 </a:t>
            </a:r>
            <a:r>
              <a:rPr lang="ko-KR" altLang="en-US" sz="2800" dirty="0" err="1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온택트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해커톤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: 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위비리치 서비스 개발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내용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9D7CDD-46F7-475D-BABA-BBA435D3AB32}"/>
              </a:ext>
            </a:extLst>
          </p:cNvPr>
          <p:cNvSpPr txBox="1"/>
          <p:nvPr/>
        </p:nvSpPr>
        <p:spPr>
          <a:xfrm>
            <a:off x="4493201" y="1710800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8E93A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-</a:t>
            </a:r>
            <a:r>
              <a:rPr lang="ko-KR" altLang="en-US" sz="2800" dirty="0">
                <a:solidFill>
                  <a:srgbClr val="8E93A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기술 프레임워크 </a:t>
            </a:r>
            <a:r>
              <a:rPr lang="en-US" altLang="ko-KR" sz="2800" dirty="0">
                <a:solidFill>
                  <a:srgbClr val="8E93A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-</a:t>
            </a:r>
            <a:endParaRPr lang="ko-KR" altLang="en-US" sz="2800" dirty="0">
              <a:solidFill>
                <a:srgbClr val="8E93A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DAD4C5F-260D-4A72-897D-8CB2BAF281E2}"/>
              </a:ext>
            </a:extLst>
          </p:cNvPr>
          <p:cNvGrpSpPr/>
          <p:nvPr/>
        </p:nvGrpSpPr>
        <p:grpSpPr>
          <a:xfrm>
            <a:off x="704084" y="2592667"/>
            <a:ext cx="10652064" cy="3276600"/>
            <a:chOff x="890632" y="2514601"/>
            <a:chExt cx="10652064" cy="327660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31D2F80D-A71F-4380-9378-A6AF1F7FD310}"/>
                </a:ext>
              </a:extLst>
            </p:cNvPr>
            <p:cNvSpPr/>
            <p:nvPr/>
          </p:nvSpPr>
          <p:spPr>
            <a:xfrm>
              <a:off x="4676617" y="2514601"/>
              <a:ext cx="6866079" cy="32766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11BA7FC1-19C9-4439-9933-FA911089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632" y="3729132"/>
              <a:ext cx="966629" cy="966629"/>
            </a:xfrm>
            <a:prstGeom prst="rect">
              <a:avLst/>
            </a:prstGeom>
          </p:spPr>
        </p:pic>
        <p:pic>
          <p:nvPicPr>
            <p:cNvPr id="43" name="Picture 14" descr="Android] 안드로이드 10 이상 기기에서 클립보드 액세스가 안될 때">
              <a:extLst>
                <a:ext uri="{FF2B5EF4-FFF2-40B4-BE49-F238E27FC236}">
                  <a16:creationId xmlns:a16="http://schemas.microsoft.com/office/drawing/2014/main" id="{45EE6316-893B-443D-A6EF-EF653A65E9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28" r="21635"/>
            <a:stretch/>
          </p:blipFill>
          <p:spPr bwMode="auto">
            <a:xfrm>
              <a:off x="2892054" y="3585128"/>
              <a:ext cx="991275" cy="115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31B9270-92F5-4F4B-9C15-3086BCE0E11E}"/>
                </a:ext>
              </a:extLst>
            </p:cNvPr>
            <p:cNvGrpSpPr/>
            <p:nvPr/>
          </p:nvGrpSpPr>
          <p:grpSpPr>
            <a:xfrm>
              <a:off x="6938489" y="3479216"/>
              <a:ext cx="1121536" cy="1228596"/>
              <a:chOff x="4571688" y="1554319"/>
              <a:chExt cx="1423788" cy="1559700"/>
            </a:xfrm>
          </p:grpSpPr>
          <p:pic>
            <p:nvPicPr>
              <p:cNvPr id="66" name="Picture 2" descr="AWS Lambda를 이용한 Serverless Socket">
                <a:extLst>
                  <a:ext uri="{FF2B5EF4-FFF2-40B4-BE49-F238E27FC236}">
                    <a16:creationId xmlns:a16="http://schemas.microsoft.com/office/drawing/2014/main" id="{3B9B194C-F4E4-41BC-875C-99C269C567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20" t="6167" r="32088" b="35690"/>
              <a:stretch/>
            </p:blipFill>
            <p:spPr bwMode="auto">
              <a:xfrm>
                <a:off x="4654502" y="1554319"/>
                <a:ext cx="1258160" cy="1273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921896-9512-48C6-81C1-016E0EA58D61}"/>
                  </a:ext>
                </a:extLst>
              </p:cNvPr>
              <p:cNvSpPr txBox="1"/>
              <p:nvPr/>
            </p:nvSpPr>
            <p:spPr>
              <a:xfrm>
                <a:off x="4571688" y="2806242"/>
                <a:ext cx="14237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Amazon Lambda</a:t>
                </a:r>
                <a:endParaRPr lang="ko-KR" altLang="en-US" sz="1400" dirty="0">
                  <a:latin typeface="AppleSDGothicNeoL00" panose="02000503000000000000" pitchFamily="2" charset="-127"/>
                  <a:ea typeface="AppleSDGothicNeoL00" panose="02000503000000000000" pitchFamily="2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FDE538C-0E6A-4BA0-9B64-FAF1EF2770DD}"/>
                </a:ext>
              </a:extLst>
            </p:cNvPr>
            <p:cNvGrpSpPr/>
            <p:nvPr/>
          </p:nvGrpSpPr>
          <p:grpSpPr>
            <a:xfrm>
              <a:off x="4984996" y="3474860"/>
              <a:ext cx="1016948" cy="1375121"/>
              <a:chOff x="7343180" y="1461115"/>
              <a:chExt cx="1397878" cy="1890216"/>
            </a:xfrm>
          </p:grpSpPr>
          <p:pic>
            <p:nvPicPr>
              <p:cNvPr id="64" name="Picture 8" descr="Amazon API Gateway | Itential">
                <a:extLst>
                  <a:ext uri="{FF2B5EF4-FFF2-40B4-BE49-F238E27FC236}">
                    <a16:creationId xmlns:a16="http://schemas.microsoft.com/office/drawing/2014/main" id="{F6C48269-67B5-456B-87F4-40977D445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62" r="12653" b="26642"/>
              <a:stretch/>
            </p:blipFill>
            <p:spPr bwMode="auto">
              <a:xfrm>
                <a:off x="7343180" y="1461115"/>
                <a:ext cx="1397878" cy="1408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F1ECB6-C22B-4200-92D5-464EA794E3EC}"/>
                  </a:ext>
                </a:extLst>
              </p:cNvPr>
              <p:cNvSpPr txBox="1"/>
              <p:nvPr/>
            </p:nvSpPr>
            <p:spPr>
              <a:xfrm>
                <a:off x="7467954" y="2828111"/>
                <a:ext cx="1120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Amazon </a:t>
                </a:r>
              </a:p>
              <a:p>
                <a:pPr algn="ctr"/>
                <a:r>
                  <a:rPr lang="en-US" altLang="ko-KR" sz="14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API Gateway</a:t>
                </a:r>
                <a:endParaRPr lang="ko-KR" altLang="en-US" sz="1400" dirty="0">
                  <a:latin typeface="AppleSDGothicNeoL00" panose="02000503000000000000" pitchFamily="2" charset="-127"/>
                  <a:ea typeface="AppleSDGothicNeoL00" panose="02000503000000000000" pitchFamily="2" charset="-127"/>
                </a:endParaRPr>
              </a:p>
            </p:txBody>
          </p:sp>
        </p:grp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003D506-5D07-472E-ADDE-66E0392A43F0}"/>
                </a:ext>
              </a:extLst>
            </p:cNvPr>
            <p:cNvCxnSpPr>
              <a:cxnSpLocks/>
            </p:cNvCxnSpPr>
            <p:nvPr/>
          </p:nvCxnSpPr>
          <p:spPr>
            <a:xfrm>
              <a:off x="2050621" y="4162424"/>
              <a:ext cx="651783" cy="0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A5A5F37F-3686-4B38-BB18-197919B17407}"/>
                </a:ext>
              </a:extLst>
            </p:cNvPr>
            <p:cNvCxnSpPr>
              <a:cxnSpLocks/>
            </p:cNvCxnSpPr>
            <p:nvPr/>
          </p:nvCxnSpPr>
          <p:spPr>
            <a:xfrm>
              <a:off x="4072978" y="4162422"/>
              <a:ext cx="651783" cy="0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A7DB2ACF-3AB5-47D1-B500-C18B1E386E20}"/>
                </a:ext>
              </a:extLst>
            </p:cNvPr>
            <p:cNvCxnSpPr>
              <a:cxnSpLocks/>
            </p:cNvCxnSpPr>
            <p:nvPr/>
          </p:nvCxnSpPr>
          <p:spPr>
            <a:xfrm>
              <a:off x="6152495" y="4160520"/>
              <a:ext cx="651783" cy="0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CA18926-7210-4B73-AAC5-96885E6CED27}"/>
                </a:ext>
              </a:extLst>
            </p:cNvPr>
            <p:cNvGrpSpPr/>
            <p:nvPr/>
          </p:nvGrpSpPr>
          <p:grpSpPr>
            <a:xfrm>
              <a:off x="9496900" y="2604014"/>
              <a:ext cx="911253" cy="1220549"/>
              <a:chOff x="9170525" y="1297182"/>
              <a:chExt cx="976351" cy="1307742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8F597BB-5BB7-406B-8F23-362C5DC2EFB2}"/>
                  </a:ext>
                </a:extLst>
              </p:cNvPr>
              <p:cNvSpPr txBox="1"/>
              <p:nvPr/>
            </p:nvSpPr>
            <p:spPr>
              <a:xfrm>
                <a:off x="9269377" y="2351265"/>
                <a:ext cx="877499" cy="253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Amazon S3 </a:t>
                </a:r>
              </a:p>
            </p:txBody>
          </p:sp>
          <p:pic>
            <p:nvPicPr>
              <p:cNvPr id="63" name="Picture 20" descr="Amazon S3 이용 | 도움말">
                <a:extLst>
                  <a:ext uri="{FF2B5EF4-FFF2-40B4-BE49-F238E27FC236}">
                    <a16:creationId xmlns:a16="http://schemas.microsoft.com/office/drawing/2014/main" id="{97144DAE-B9C3-4336-92ED-67531BF4F5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89" r="57084"/>
              <a:stretch/>
            </p:blipFill>
            <p:spPr bwMode="auto">
              <a:xfrm>
                <a:off x="9170525" y="1297182"/>
                <a:ext cx="976351" cy="11287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90E6095-6D75-4B79-B01E-7C54ECABEC86}"/>
                </a:ext>
              </a:extLst>
            </p:cNvPr>
            <p:cNvGrpSpPr/>
            <p:nvPr/>
          </p:nvGrpSpPr>
          <p:grpSpPr>
            <a:xfrm>
              <a:off x="9161066" y="4478243"/>
              <a:ext cx="2175396" cy="1126874"/>
              <a:chOff x="9039482" y="2935159"/>
              <a:chExt cx="2330802" cy="1207375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F2F568D-1EA7-44BC-9B80-18267DD77E51}"/>
                  </a:ext>
                </a:extLst>
              </p:cNvPr>
              <p:cNvGrpSpPr/>
              <p:nvPr/>
            </p:nvGrpSpPr>
            <p:grpSpPr>
              <a:xfrm>
                <a:off x="9269379" y="3055013"/>
                <a:ext cx="2100905" cy="1087521"/>
                <a:chOff x="5911888" y="2938283"/>
                <a:chExt cx="2100905" cy="1087521"/>
              </a:xfrm>
            </p:grpSpPr>
            <p:pic>
              <p:nvPicPr>
                <p:cNvPr id="60" name="Picture 10" descr="Amazon RDS for MySQL – Amazon Web Services (AWS)">
                  <a:extLst>
                    <a:ext uri="{FF2B5EF4-FFF2-40B4-BE49-F238E27FC236}">
                      <a16:creationId xmlns:a16="http://schemas.microsoft.com/office/drawing/2014/main" id="{B1B054E6-C4C2-43CF-80FB-DAE5AD6118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23197" y="2938283"/>
                  <a:ext cx="1089596" cy="5639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3B5AC72-51AC-43EC-B485-4F2F915DDD03}"/>
                    </a:ext>
                  </a:extLst>
                </p:cNvPr>
                <p:cNvSpPr txBox="1"/>
                <p:nvPr/>
              </p:nvSpPr>
              <p:spPr>
                <a:xfrm>
                  <a:off x="5911888" y="3718027"/>
                  <a:ext cx="202262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AppleSDGothicNeoL00" panose="02000503000000000000" pitchFamily="2" charset="-127"/>
                      <a:ea typeface="AppleSDGothicNeoL00" panose="02000503000000000000" pitchFamily="2" charset="-127"/>
                    </a:rPr>
                    <a:t>Amazon RDS in MySQL</a:t>
                  </a:r>
                  <a:endParaRPr lang="ko-KR" altLang="en-US" sz="14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endParaRPr>
                </a:p>
              </p:txBody>
            </p:sp>
          </p:grpSp>
          <p:pic>
            <p:nvPicPr>
              <p:cNvPr id="59" name="Picture 22" descr="AWS RDS Logo PNG Transparent &amp; SVG Vector - Freebie Supply">
                <a:extLst>
                  <a:ext uri="{FF2B5EF4-FFF2-40B4-BE49-F238E27FC236}">
                    <a16:creationId xmlns:a16="http://schemas.microsoft.com/office/drawing/2014/main" id="{D9FD4FF4-498D-468C-9003-F0DAA1BF9C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9482" y="2935159"/>
                <a:ext cx="1100879" cy="8256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077E83E0-6801-48ED-919A-094D33E744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2643" y="3657522"/>
              <a:ext cx="615359" cy="226992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E20816B-C3D4-4342-925F-F2DE749C16DB}"/>
                </a:ext>
              </a:extLst>
            </p:cNvPr>
            <p:cNvCxnSpPr>
              <a:cxnSpLocks/>
            </p:cNvCxnSpPr>
            <p:nvPr/>
          </p:nvCxnSpPr>
          <p:spPr>
            <a:xfrm>
              <a:off x="8324785" y="4659661"/>
              <a:ext cx="630048" cy="30218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C46739C-D9BC-4CEC-8113-DB811E7416A5}"/>
                </a:ext>
              </a:extLst>
            </p:cNvPr>
            <p:cNvSpPr txBox="1"/>
            <p:nvPr/>
          </p:nvSpPr>
          <p:spPr>
            <a:xfrm>
              <a:off x="3930448" y="3829347"/>
              <a:ext cx="954826" cy="31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REST API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6A1200-D32E-4B3D-9FFE-7E416534023F}"/>
                </a:ext>
              </a:extLst>
            </p:cNvPr>
            <p:cNvSpPr txBox="1"/>
            <p:nvPr/>
          </p:nvSpPr>
          <p:spPr>
            <a:xfrm rot="20422195">
              <a:off x="8001584" y="3230842"/>
              <a:ext cx="1292950" cy="545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Auto </a:t>
              </a: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Classification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680763E-82F6-4421-AF00-58F052217DFB}"/>
                </a:ext>
              </a:extLst>
            </p:cNvPr>
            <p:cNvSpPr txBox="1"/>
            <p:nvPr/>
          </p:nvSpPr>
          <p:spPr>
            <a:xfrm rot="1531927">
              <a:off x="8286554" y="4265301"/>
              <a:ext cx="960811" cy="545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Access</a:t>
              </a: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&amp; Trigger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319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10" y="441950"/>
            <a:ext cx="8769566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[5~9]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우리은행 </a:t>
            </a:r>
            <a:r>
              <a:rPr lang="ko-KR" altLang="en-US" sz="2800" dirty="0" err="1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온택트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해커톤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: 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위비리치 서비스 개발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내용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ECEF8EF-871B-452C-802B-6690C2E2B5DA}"/>
              </a:ext>
            </a:extLst>
          </p:cNvPr>
          <p:cNvGrpSpPr/>
          <p:nvPr/>
        </p:nvGrpSpPr>
        <p:grpSpPr>
          <a:xfrm>
            <a:off x="1092334" y="2179692"/>
            <a:ext cx="1530765" cy="592060"/>
            <a:chOff x="860166" y="1527533"/>
            <a:chExt cx="1530765" cy="592060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106141D-7F64-4769-9B30-4877BF985B95}"/>
                </a:ext>
              </a:extLst>
            </p:cNvPr>
            <p:cNvSpPr/>
            <p:nvPr/>
          </p:nvSpPr>
          <p:spPr>
            <a:xfrm>
              <a:off x="860166" y="1527533"/>
              <a:ext cx="1530765" cy="539011"/>
            </a:xfrm>
            <a:prstGeom prst="rect">
              <a:avLst/>
            </a:prstGeom>
            <a:solidFill>
              <a:srgbClr val="A1C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1C1DB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926F85E-1087-4319-BA0B-3D3649D13CA3}"/>
                </a:ext>
              </a:extLst>
            </p:cNvPr>
            <p:cNvSpPr txBox="1"/>
            <p:nvPr/>
          </p:nvSpPr>
          <p:spPr>
            <a:xfrm>
              <a:off x="860166" y="1534818"/>
              <a:ext cx="1530765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MY</a:t>
              </a:r>
              <a:r>
                <a:rPr lang="ko-KR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계좌</a:t>
              </a:r>
              <a:endPara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9567EFFA-B193-40B0-9B91-71FE096AC60B}"/>
              </a:ext>
            </a:extLst>
          </p:cNvPr>
          <p:cNvSpPr txBox="1"/>
          <p:nvPr/>
        </p:nvSpPr>
        <p:spPr>
          <a:xfrm>
            <a:off x="1030480" y="2862671"/>
            <a:ext cx="7030658" cy="17404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우리은행 </a:t>
            </a:r>
            <a:r>
              <a:rPr lang="en-US" altLang="ko-K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OpenAPI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의 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금융데이터조회서비스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사용하여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사용자의 실시간 계좌상태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거래내역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등을 확인할 수 있습니다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여러 계좌의 잔액을 한눈에 살펴볼 수 있으며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사용자가 설정해둔 </a:t>
            </a:r>
            <a:r>
              <a:rPr lang="ko-KR" altLang="en-US" dirty="0">
                <a:solidFill>
                  <a:srgbClr val="4669D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금액 이하의 잔액을 가질 경우 알림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받게 됩니다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D219176-A691-43BA-A018-4718D21948E6}"/>
              </a:ext>
            </a:extLst>
          </p:cNvPr>
          <p:cNvCxnSpPr>
            <a:cxnSpLocks/>
          </p:cNvCxnSpPr>
          <p:nvPr/>
        </p:nvCxnSpPr>
        <p:spPr>
          <a:xfrm>
            <a:off x="2829173" y="4541020"/>
            <a:ext cx="3067775" cy="0"/>
          </a:xfrm>
          <a:prstGeom prst="line">
            <a:avLst/>
          </a:prstGeom>
          <a:ln w="12700">
            <a:solidFill>
              <a:srgbClr val="4669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C16EAD91-8970-4657-89A7-8BEB96E67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956" y="917836"/>
            <a:ext cx="2578957" cy="5579706"/>
          </a:xfrm>
          <a:prstGeom prst="rect">
            <a:avLst/>
          </a:prstGeom>
          <a:ln>
            <a:solidFill>
              <a:srgbClr val="191F28"/>
            </a:solidFill>
          </a:ln>
        </p:spPr>
      </p:pic>
    </p:spTree>
    <p:extLst>
      <p:ext uri="{BB962C8B-B14F-4D97-AF65-F5344CB8AC3E}">
        <p14:creationId xmlns:p14="http://schemas.microsoft.com/office/powerpoint/2010/main" val="1455383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ED39DA6-A01C-4FBB-BC2D-F8357C681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956" y="911033"/>
            <a:ext cx="2578957" cy="5579706"/>
          </a:xfrm>
          <a:prstGeom prst="rect">
            <a:avLst/>
          </a:prstGeom>
          <a:ln>
            <a:solidFill>
              <a:srgbClr val="191F28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10" y="441950"/>
            <a:ext cx="8769566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[5~9]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우리은행 </a:t>
            </a:r>
            <a:r>
              <a:rPr lang="ko-KR" altLang="en-US" sz="2800" dirty="0" err="1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온택트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해커톤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: 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위비리치 서비스 개발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내용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014456-CD7E-46C7-B187-9445244FCD7B}"/>
              </a:ext>
            </a:extLst>
          </p:cNvPr>
          <p:cNvGrpSpPr/>
          <p:nvPr/>
        </p:nvGrpSpPr>
        <p:grpSpPr>
          <a:xfrm>
            <a:off x="868562" y="1825129"/>
            <a:ext cx="1266169" cy="592060"/>
            <a:chOff x="860166" y="1527533"/>
            <a:chExt cx="1266169" cy="59206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2E309AE-9A2F-4BE4-B42B-FB673A1A077A}"/>
                </a:ext>
              </a:extLst>
            </p:cNvPr>
            <p:cNvSpPr/>
            <p:nvPr/>
          </p:nvSpPr>
          <p:spPr>
            <a:xfrm>
              <a:off x="860166" y="1527533"/>
              <a:ext cx="1226945" cy="539011"/>
            </a:xfrm>
            <a:prstGeom prst="rect">
              <a:avLst/>
            </a:prstGeom>
            <a:solidFill>
              <a:srgbClr val="A1C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1C1DB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69328D-27CA-4A6D-879A-984AEC789B5E}"/>
                </a:ext>
              </a:extLst>
            </p:cNvPr>
            <p:cNvSpPr txBox="1"/>
            <p:nvPr/>
          </p:nvSpPr>
          <p:spPr>
            <a:xfrm>
              <a:off x="860166" y="1534818"/>
              <a:ext cx="1266169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캘린더</a:t>
              </a:r>
              <a:endPara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AE386F2-192B-4025-ADF3-7B6520BB1EAF}"/>
              </a:ext>
            </a:extLst>
          </p:cNvPr>
          <p:cNvSpPr txBox="1"/>
          <p:nvPr/>
        </p:nvSpPr>
        <p:spPr>
          <a:xfrm>
            <a:off x="799087" y="2530968"/>
            <a:ext cx="7617125" cy="26653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직접 수집한 우리은행 거래내역 데이터를 기반으로 구축한 분류 알고리즘을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실시간 거래데이터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*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적용하여 카테고리별로 분류된 내역을 확인할 수 있습니다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자동분류 결과가 만족스럽지 않은 경우 직접 거래 항목을 수정할 수 있으며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이는 추후 분류 알고리즘에 반영될 수 있습니다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8E93A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*</a:t>
            </a:r>
            <a:r>
              <a:rPr lang="ko-KR" altLang="en-US" sz="1400" dirty="0">
                <a:solidFill>
                  <a:srgbClr val="8E93A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실제로는 우리은행 </a:t>
            </a:r>
            <a:r>
              <a:rPr lang="en-US" altLang="ko-KR" sz="1400" dirty="0">
                <a:solidFill>
                  <a:srgbClr val="8E93A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API</a:t>
            </a:r>
            <a:r>
              <a:rPr lang="ko-KR" altLang="en-US" sz="1400" dirty="0">
                <a:solidFill>
                  <a:srgbClr val="8E93A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사용하여 실시간 결제정보를 받아오지만</a:t>
            </a:r>
            <a:r>
              <a:rPr lang="en-US" altLang="ko-KR" sz="1400" dirty="0">
                <a:solidFill>
                  <a:srgbClr val="8E93A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8E93A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그럴 수 없는 점을 감안하여 가상의 데이터를 입력했습니다</a:t>
            </a:r>
            <a:r>
              <a:rPr lang="en-US" altLang="ko-KR" sz="1400" dirty="0">
                <a:solidFill>
                  <a:srgbClr val="8E93A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7640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A357C42-B0D8-4C56-83B4-49F4471A9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955" y="911033"/>
            <a:ext cx="2578957" cy="5579706"/>
          </a:xfrm>
          <a:prstGeom prst="rect">
            <a:avLst/>
          </a:prstGeom>
          <a:ln>
            <a:solidFill>
              <a:srgbClr val="191F28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10" y="441950"/>
            <a:ext cx="8769566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[5~9]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우리은행 </a:t>
            </a:r>
            <a:r>
              <a:rPr lang="ko-KR" altLang="en-US" sz="2800" dirty="0" err="1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온택트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해커톤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: 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위비리치 서비스 개발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내용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2FCF107-8A13-4730-97F0-523815DE5703}"/>
              </a:ext>
            </a:extLst>
          </p:cNvPr>
          <p:cNvGrpSpPr/>
          <p:nvPr/>
        </p:nvGrpSpPr>
        <p:grpSpPr>
          <a:xfrm>
            <a:off x="1008359" y="1843790"/>
            <a:ext cx="1266169" cy="592060"/>
            <a:chOff x="860166" y="1527533"/>
            <a:chExt cx="1266169" cy="59206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4FCBA88-0A09-4965-BF2E-D606D50907EC}"/>
                </a:ext>
              </a:extLst>
            </p:cNvPr>
            <p:cNvSpPr/>
            <p:nvPr/>
          </p:nvSpPr>
          <p:spPr>
            <a:xfrm>
              <a:off x="860166" y="1527533"/>
              <a:ext cx="1226945" cy="539011"/>
            </a:xfrm>
            <a:prstGeom prst="rect">
              <a:avLst/>
            </a:prstGeom>
            <a:solidFill>
              <a:srgbClr val="A1C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1C1DB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0D4894-97DD-4415-B642-6A1AD34F8B17}"/>
                </a:ext>
              </a:extLst>
            </p:cNvPr>
            <p:cNvSpPr txBox="1"/>
            <p:nvPr/>
          </p:nvSpPr>
          <p:spPr>
            <a:xfrm>
              <a:off x="860166" y="1534818"/>
              <a:ext cx="1266169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리포트</a:t>
              </a:r>
              <a:endPara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8A722A6-8656-4B77-9D8D-7A1B2C445105}"/>
              </a:ext>
            </a:extLst>
          </p:cNvPr>
          <p:cNvSpPr txBox="1"/>
          <p:nvPr/>
        </p:nvSpPr>
        <p:spPr>
          <a:xfrm>
            <a:off x="938884" y="2549629"/>
            <a:ext cx="6161712" cy="273767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주별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월별 생성되는 소비 리포트를 확인할 수 있습니다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4669D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지난 주와 비교된 이번 주의 </a:t>
            </a:r>
            <a:r>
              <a:rPr lang="ko-KR" altLang="en-US" dirty="0" err="1">
                <a:solidFill>
                  <a:srgbClr val="4669D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요일별</a:t>
            </a:r>
            <a:r>
              <a:rPr lang="ko-KR" altLang="en-US" dirty="0">
                <a:solidFill>
                  <a:srgbClr val="4669D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누적 사용금액</a:t>
            </a:r>
            <a:r>
              <a:rPr lang="en-US" altLang="ko-KR" dirty="0">
                <a:solidFill>
                  <a:srgbClr val="4669D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4669D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가장 많이 소비한 카테고리 항목</a:t>
            </a:r>
            <a:r>
              <a:rPr lang="en-US" altLang="ko-KR" dirty="0">
                <a:solidFill>
                  <a:srgbClr val="4669D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4669D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가장 많이 지출한 요일</a:t>
            </a:r>
            <a:r>
              <a:rPr lang="en-US" altLang="ko-KR" dirty="0">
                <a:solidFill>
                  <a:srgbClr val="4669D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dirty="0">
                <a:solidFill>
                  <a:srgbClr val="4669D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시간</a:t>
            </a:r>
            <a:r>
              <a:rPr lang="en-US" altLang="ko-KR" dirty="0">
                <a:solidFill>
                  <a:srgbClr val="4669D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4669D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사용자와 소비가 비슷한 그룹 내 카테고리별 지출 비교</a:t>
            </a:r>
            <a:endParaRPr lang="en-US" altLang="ko-KR" dirty="0">
              <a:solidFill>
                <a:srgbClr val="4669DC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등을 그래프와 함께 확인하여 소비패턴을 개선할 수 있습니다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0611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10" y="441950"/>
            <a:ext cx="8769566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[5~9]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우리은행 </a:t>
            </a:r>
            <a:r>
              <a:rPr lang="ko-KR" altLang="en-US" sz="2800" dirty="0" err="1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온택트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해커톤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: 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위비리치 서비스 개발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내용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5785E95-3747-48F2-8EB2-52545EDFDD29}"/>
              </a:ext>
            </a:extLst>
          </p:cNvPr>
          <p:cNvGrpSpPr/>
          <p:nvPr/>
        </p:nvGrpSpPr>
        <p:grpSpPr>
          <a:xfrm>
            <a:off x="945818" y="1909104"/>
            <a:ext cx="2339465" cy="592060"/>
            <a:chOff x="860166" y="1527533"/>
            <a:chExt cx="2339465" cy="59206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02DBD90-E833-48ED-A86F-241EA382C587}"/>
                </a:ext>
              </a:extLst>
            </p:cNvPr>
            <p:cNvSpPr/>
            <p:nvPr/>
          </p:nvSpPr>
          <p:spPr>
            <a:xfrm>
              <a:off x="860166" y="1527533"/>
              <a:ext cx="2278505" cy="539011"/>
            </a:xfrm>
            <a:prstGeom prst="rect">
              <a:avLst/>
            </a:prstGeom>
            <a:solidFill>
              <a:srgbClr val="A1C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1C1DB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4573B6-4431-4323-BF32-57DC5F36D2E1}"/>
                </a:ext>
              </a:extLst>
            </p:cNvPr>
            <p:cNvSpPr txBox="1"/>
            <p:nvPr/>
          </p:nvSpPr>
          <p:spPr>
            <a:xfrm>
              <a:off x="860166" y="1534818"/>
              <a:ext cx="2339465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카드추천 </a:t>
              </a:r>
              <a:r>
                <a:rPr lang="en-US" altLang="ko-K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+ α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D81A066-39AB-4F64-BE06-AAF1CF7814DC}"/>
              </a:ext>
            </a:extLst>
          </p:cNvPr>
          <p:cNvSpPr txBox="1"/>
          <p:nvPr/>
        </p:nvSpPr>
        <p:spPr>
          <a:xfrm>
            <a:off x="876343" y="2614943"/>
            <a:ext cx="7567680" cy="325473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사용자가 이용하는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우리카드와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분석된 소비패턴을 비교하여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나에게 더 적합한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카드 및 기타 금융상품을 추천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합니다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4669D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보유 카드의 실적과 받을 수 있는 혜택</a:t>
            </a:r>
            <a:r>
              <a:rPr lang="en-US" altLang="ko-KR" dirty="0">
                <a:solidFill>
                  <a:srgbClr val="4669D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4669D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추천 카드로 사용자가 받을 수 있는 혜택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보여주어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데이터에 기반한 자연스러운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금융상품 노출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로 이어집니다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dirty="0">
              <a:solidFill>
                <a:srgbClr val="8E93A8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8E93A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*</a:t>
            </a:r>
            <a:r>
              <a:rPr lang="ko-KR" altLang="en-US" sz="1400" dirty="0">
                <a:solidFill>
                  <a:srgbClr val="8E93A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카드추천 부분은 프로토타입을 따로 제작하지 않아</a:t>
            </a:r>
            <a:endParaRPr lang="en-US" altLang="ko-KR" sz="1400" dirty="0">
              <a:solidFill>
                <a:srgbClr val="8E93A8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8E93A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잠시 후 시연영상에서 보여드리겠습니다</a:t>
            </a:r>
            <a:r>
              <a:rPr lang="en-US" altLang="ko-KR" sz="1400" dirty="0">
                <a:solidFill>
                  <a:srgbClr val="8E93A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877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5959A514-C934-4855-917A-B42C76FBD1EA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C45A0-5F04-427F-B8C5-2AD28A24D3DC}"/>
              </a:ext>
            </a:extLst>
          </p:cNvPr>
          <p:cNvSpPr txBox="1"/>
          <p:nvPr/>
        </p:nvSpPr>
        <p:spPr>
          <a:xfrm>
            <a:off x="1357604" y="718152"/>
            <a:ext cx="2534668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4400" i="0" dirty="0">
                <a:solidFill>
                  <a:srgbClr val="878DA2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Contents</a:t>
            </a:r>
            <a:endParaRPr lang="ko-KR" altLang="en-US" sz="4400" i="0" dirty="0">
              <a:solidFill>
                <a:srgbClr val="878DA2"/>
              </a:solidFill>
              <a:effectLst/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2D9254-FDAD-4CC9-BBD2-CDD17CB22CD2}"/>
              </a:ext>
            </a:extLst>
          </p:cNvPr>
          <p:cNvSpPr txBox="1"/>
          <p:nvPr/>
        </p:nvSpPr>
        <p:spPr>
          <a:xfrm>
            <a:off x="2083318" y="1692374"/>
            <a:ext cx="226215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 dirty="0">
                <a:solidFill>
                  <a:srgbClr val="1E1F23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01 </a:t>
            </a:r>
            <a:r>
              <a:rPr lang="ko-KR" altLang="en-US" sz="2400" i="0" dirty="0">
                <a:solidFill>
                  <a:srgbClr val="1E1F23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5AFBA-BEB7-4316-94A9-1C592CD023F3}"/>
              </a:ext>
            </a:extLst>
          </p:cNvPr>
          <p:cNvSpPr txBox="1"/>
          <p:nvPr/>
        </p:nvSpPr>
        <p:spPr>
          <a:xfrm>
            <a:off x="2083319" y="2855636"/>
            <a:ext cx="231185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 dirty="0">
                <a:solidFill>
                  <a:srgbClr val="1E1F23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 </a:t>
            </a:r>
            <a:r>
              <a:rPr lang="ko-KR" altLang="en-US" sz="24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내용</a:t>
            </a:r>
            <a:endParaRPr lang="ko-KR" altLang="en-US" sz="2400" i="0" dirty="0">
              <a:solidFill>
                <a:srgbClr val="1E1F23"/>
              </a:solidFill>
              <a:effectLst/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9205D-36F2-46E8-8D9C-06C28737DD69}"/>
              </a:ext>
            </a:extLst>
          </p:cNvPr>
          <p:cNvSpPr txBox="1"/>
          <p:nvPr/>
        </p:nvSpPr>
        <p:spPr>
          <a:xfrm>
            <a:off x="2479558" y="2154039"/>
            <a:ext cx="2369559" cy="34009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프로젝트 주제 및 선정 배경</a:t>
            </a:r>
            <a:endParaRPr lang="en-US" altLang="ko-KR" sz="1400" dirty="0">
              <a:solidFill>
                <a:srgbClr val="43454F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80E62-4C3E-4526-86F4-6B7440E6B891}"/>
              </a:ext>
            </a:extLst>
          </p:cNvPr>
          <p:cNvSpPr txBox="1"/>
          <p:nvPr/>
        </p:nvSpPr>
        <p:spPr>
          <a:xfrm>
            <a:off x="2479558" y="3317301"/>
            <a:ext cx="5892960" cy="85715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2~4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주차        텍스트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전처리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및 데이터 시각화 연습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5~9</a:t>
            </a:r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주차</a:t>
            </a:r>
            <a:r>
              <a:rPr lang="ko-KR" altLang="en-US" sz="12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    </a:t>
            </a:r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카드거래 데이터 분류 알고리즘 및 우리은행 </a:t>
            </a:r>
            <a:r>
              <a:rPr lang="ko-KR" altLang="en-US" sz="14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온택트</a:t>
            </a:r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해커톤</a:t>
            </a:r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참가</a:t>
            </a:r>
            <a:endParaRPr lang="en-US" altLang="ko-KR" sz="1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10~12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주차    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DACON ‘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한국 부동산 데이터 시각화 경진대회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참가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61E1A-8FA7-4FE2-A04D-5A1593DD9FFA}"/>
              </a:ext>
            </a:extLst>
          </p:cNvPr>
          <p:cNvSpPr txBox="1"/>
          <p:nvPr/>
        </p:nvSpPr>
        <p:spPr>
          <a:xfrm>
            <a:off x="2083318" y="4535963"/>
            <a:ext cx="240001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 dirty="0">
                <a:solidFill>
                  <a:srgbClr val="1E1F23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 </a:t>
            </a:r>
            <a:r>
              <a:rPr lang="ko-KR" altLang="en-US" sz="24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결과</a:t>
            </a:r>
            <a:endParaRPr lang="ko-KR" altLang="en-US" sz="2400" i="0" dirty="0">
              <a:solidFill>
                <a:srgbClr val="1E1F23"/>
              </a:solidFill>
              <a:effectLst/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7A86EE-DD2F-4FB6-B079-BABB0B25F8E6}"/>
              </a:ext>
            </a:extLst>
          </p:cNvPr>
          <p:cNvSpPr txBox="1"/>
          <p:nvPr/>
        </p:nvSpPr>
        <p:spPr>
          <a:xfrm>
            <a:off x="2479557" y="5049760"/>
            <a:ext cx="2323072" cy="59862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초기 계획 대비 경과 비교</a:t>
            </a:r>
            <a:endParaRPr lang="en-US" altLang="ko-KR" sz="1400" dirty="0">
              <a:solidFill>
                <a:srgbClr val="43454F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아쉬운 점과 추후 개선방향</a:t>
            </a:r>
            <a:endParaRPr lang="en-US" altLang="ko-KR" sz="1400" dirty="0">
              <a:solidFill>
                <a:srgbClr val="43454F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663071-07E3-4F07-B6CD-2B7F69D77459}"/>
              </a:ext>
            </a:extLst>
          </p:cNvPr>
          <p:cNvSpPr txBox="1"/>
          <p:nvPr/>
        </p:nvSpPr>
        <p:spPr>
          <a:xfrm>
            <a:off x="3892272" y="950429"/>
            <a:ext cx="1743409" cy="375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8E93A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|  </a:t>
            </a:r>
            <a:r>
              <a:rPr lang="ko-KR" altLang="en-US" sz="1600" dirty="0">
                <a:solidFill>
                  <a:srgbClr val="8E93A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발표순서</a:t>
            </a:r>
            <a:endParaRPr lang="en-US" altLang="ko-KR" sz="1600" dirty="0">
              <a:solidFill>
                <a:srgbClr val="8E93A8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FDDBBA-E3E1-495B-A0F8-C167CCCDC276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</p:spTree>
    <p:extLst>
      <p:ext uri="{BB962C8B-B14F-4D97-AF65-F5344CB8AC3E}">
        <p14:creationId xmlns:p14="http://schemas.microsoft.com/office/powerpoint/2010/main" val="3723649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417633" y="336378"/>
            <a:ext cx="8769566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[5~9]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우리은행 </a:t>
            </a:r>
            <a:r>
              <a:rPr lang="ko-KR" altLang="en-US" sz="2800" dirty="0" err="1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온택트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해커톤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: 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위비리치 서비스 개발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내용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2D5848-F66E-4DD1-9F9F-CCF11BBB48FB}"/>
              </a:ext>
            </a:extLst>
          </p:cNvPr>
          <p:cNvGrpSpPr/>
          <p:nvPr/>
        </p:nvGrpSpPr>
        <p:grpSpPr>
          <a:xfrm>
            <a:off x="1712197" y="3132970"/>
            <a:ext cx="1694745" cy="592060"/>
            <a:chOff x="860166" y="1527533"/>
            <a:chExt cx="1694745" cy="5920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519486F-84B5-44D9-B172-C70041800716}"/>
                </a:ext>
              </a:extLst>
            </p:cNvPr>
            <p:cNvSpPr/>
            <p:nvPr/>
          </p:nvSpPr>
          <p:spPr>
            <a:xfrm>
              <a:off x="860167" y="1527533"/>
              <a:ext cx="1610770" cy="539011"/>
            </a:xfrm>
            <a:prstGeom prst="rect">
              <a:avLst/>
            </a:prstGeom>
            <a:solidFill>
              <a:srgbClr val="A1C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1C1DB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68187-DA53-4849-A633-0E0C1E304BF5}"/>
                </a:ext>
              </a:extLst>
            </p:cNvPr>
            <p:cNvSpPr txBox="1"/>
            <p:nvPr/>
          </p:nvSpPr>
          <p:spPr>
            <a:xfrm>
              <a:off x="860166" y="1534818"/>
              <a:ext cx="1694745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시연영상</a:t>
              </a:r>
              <a:endPara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pic>
        <p:nvPicPr>
          <p:cNvPr id="3" name="시연영상">
            <a:hlinkClick r:id="" action="ppaction://media"/>
            <a:extLst>
              <a:ext uri="{FF2B5EF4-FFF2-40B4-BE49-F238E27FC236}">
                <a16:creationId xmlns:a16="http://schemas.microsoft.com/office/drawing/2014/main" id="{33619ACC-9221-40BA-96D6-5B375B8F44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91138" y="502602"/>
            <a:ext cx="3198813" cy="635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0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1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10" y="441950"/>
            <a:ext cx="8769566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[10~12]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데이콘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: 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한국 부동산 데이터 시각화 경진대회 참가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내용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D3F68A-9114-40F1-B98E-A5D209A17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44" y="1370076"/>
            <a:ext cx="8211312" cy="18401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F7869A-FE05-414E-9DF4-60A06995196A}"/>
              </a:ext>
            </a:extLst>
          </p:cNvPr>
          <p:cNvSpPr txBox="1"/>
          <p:nvPr/>
        </p:nvSpPr>
        <p:spPr>
          <a:xfrm>
            <a:off x="2423837" y="4465516"/>
            <a:ext cx="7341956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목표</a:t>
            </a:r>
            <a:r>
              <a:rPr lang="en-US" altLang="ko-KR" sz="16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현재 자산 시장에서 우세한 한국 부동산의 움직임이 쉽고 명확하게 보이도록 시각화</a:t>
            </a:r>
            <a:endParaRPr lang="en-US" altLang="ko-KR" sz="1600" dirty="0">
              <a:solidFill>
                <a:srgbClr val="43454F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부동산 데이터로부터 사회 현상을 설명하는 인사이트 발굴</a:t>
            </a:r>
            <a:endParaRPr lang="en-US" altLang="ko-KR" sz="1600" dirty="0">
              <a:solidFill>
                <a:srgbClr val="43454F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외부 데이터를 적극 활용한 인사이트 발굴</a:t>
            </a:r>
            <a:endParaRPr lang="en-US" altLang="ko-KR" sz="1600" dirty="0">
              <a:solidFill>
                <a:srgbClr val="43454F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파이썬 및 </a:t>
            </a:r>
            <a:r>
              <a:rPr lang="en-US" altLang="ko-KR" sz="16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</a:t>
            </a:r>
            <a:r>
              <a:rPr lang="ko-KR" altLang="en-US" sz="16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의 시각화 툴을 활용한 데이터 분석 학습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CDF3D-2A52-4CDB-B7E2-8E40344F3870}"/>
              </a:ext>
            </a:extLst>
          </p:cNvPr>
          <p:cNvSpPr txBox="1"/>
          <p:nvPr/>
        </p:nvSpPr>
        <p:spPr>
          <a:xfrm>
            <a:off x="1562100" y="3424720"/>
            <a:ext cx="10236200" cy="107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해커톤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참여 후 </a:t>
            </a:r>
            <a:r>
              <a:rPr lang="ko-KR" altLang="en-US" dirty="0">
                <a:solidFill>
                  <a:srgbClr val="C00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시각화 표현 부분 개선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과 </a:t>
            </a:r>
            <a:r>
              <a:rPr lang="ko-KR" altLang="en-US" dirty="0">
                <a:solidFill>
                  <a:srgbClr val="FF0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금융경제 전반에 대한 공부를 하고자 </a:t>
            </a:r>
            <a:endParaRPr lang="en-US" altLang="ko-KR" dirty="0">
              <a:solidFill>
                <a:srgbClr val="FF0000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한국 부동산 데이터 시각화 경진대회에 참가했습니다</a:t>
            </a: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ko-KR" altLang="en-US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558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98F495-380C-44C0-983E-73600DCFBF35}"/>
              </a:ext>
            </a:extLst>
          </p:cNvPr>
          <p:cNvSpPr/>
          <p:nvPr/>
        </p:nvSpPr>
        <p:spPr>
          <a:xfrm>
            <a:off x="6078251" y="1357056"/>
            <a:ext cx="4766136" cy="4192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A50EA8-0AAD-4C20-BEF1-B73248E2A2CA}"/>
              </a:ext>
            </a:extLst>
          </p:cNvPr>
          <p:cNvSpPr/>
          <p:nvPr/>
        </p:nvSpPr>
        <p:spPr>
          <a:xfrm>
            <a:off x="660246" y="1349892"/>
            <a:ext cx="4440388" cy="4192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10" y="441950"/>
            <a:ext cx="8769566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[10~12]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데이콘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: 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한국 부동산 데이터 시각화 경진대회 참가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4BCF6A-FE5B-42AE-9FDF-C81B366FE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01" r="45911"/>
          <a:stretch/>
        </p:blipFill>
        <p:spPr>
          <a:xfrm>
            <a:off x="1067693" y="1776337"/>
            <a:ext cx="4148264" cy="29308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1029C3-FF5E-4CE4-86D7-9E0DF6AF3A54}"/>
              </a:ext>
            </a:extLst>
          </p:cNvPr>
          <p:cNvSpPr txBox="1"/>
          <p:nvPr/>
        </p:nvSpPr>
        <p:spPr>
          <a:xfrm>
            <a:off x="660246" y="1349892"/>
            <a:ext cx="4607052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①  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주택매매</a:t>
            </a: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전세 가격과 혼인인구 변동의 관계</a:t>
            </a:r>
            <a:endParaRPr lang="en-US" altLang="ko-KR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BF3332-2BD1-403F-B2B3-8296BA9C6FCD}"/>
              </a:ext>
            </a:extLst>
          </p:cNvPr>
          <p:cNvSpPr txBox="1"/>
          <p:nvPr/>
        </p:nvSpPr>
        <p:spPr>
          <a:xfrm>
            <a:off x="6088083" y="1349892"/>
            <a:ext cx="5117072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②  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아파트 실거래가격지수와 도시 인구이동의 관계</a:t>
            </a:r>
            <a:endParaRPr lang="en-US" altLang="ko-KR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ED2EAE-6568-44E9-BF5C-E9816E3AC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63"/>
          <a:stretch/>
        </p:blipFill>
        <p:spPr>
          <a:xfrm>
            <a:off x="6174554" y="2634730"/>
            <a:ext cx="5386061" cy="3781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2C77C8-2D36-4982-94D3-C88285EB1301}"/>
              </a:ext>
            </a:extLst>
          </p:cNvPr>
          <p:cNvSpPr txBox="1"/>
          <p:nvPr/>
        </p:nvSpPr>
        <p:spPr>
          <a:xfrm>
            <a:off x="6249961" y="1769173"/>
            <a:ext cx="5235249" cy="857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2014</a:t>
            </a:r>
            <a:r>
              <a:rPr lang="ko-KR" altLang="en-US" sz="14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년부터 부동산 가격이 지속적으로 증가함에 따라 서울시의 전출인구도 많아졌습니다</a:t>
            </a:r>
            <a:r>
              <a:rPr lang="en-US" altLang="ko-KR" sz="14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 </a:t>
            </a:r>
            <a:r>
              <a:rPr lang="ko-KR" altLang="en-US" sz="14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주택수요가 늘어 주택가격이 급등하는 추세가 나타난 것으로 보이며 대개 </a:t>
            </a:r>
            <a:r>
              <a:rPr lang="en-US" altLang="ko-KR" sz="14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12</a:t>
            </a:r>
            <a:r>
              <a:rPr lang="ko-KR" altLang="en-US" sz="14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개월 정도의 차이를 두고 상관관계가 나타납니다</a:t>
            </a:r>
            <a:r>
              <a:rPr lang="en-US" altLang="ko-KR" sz="14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ko-KR" altLang="en-US" sz="1400" dirty="0">
              <a:solidFill>
                <a:srgbClr val="43454F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174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84AB41-C42C-4BF1-B861-F1964A4D633F}"/>
              </a:ext>
            </a:extLst>
          </p:cNvPr>
          <p:cNvSpPr/>
          <p:nvPr/>
        </p:nvSpPr>
        <p:spPr>
          <a:xfrm>
            <a:off x="688239" y="3999920"/>
            <a:ext cx="4002404" cy="4192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868B95-D5C9-44A8-9999-14E5126C0604}"/>
              </a:ext>
            </a:extLst>
          </p:cNvPr>
          <p:cNvSpPr/>
          <p:nvPr/>
        </p:nvSpPr>
        <p:spPr>
          <a:xfrm>
            <a:off x="688239" y="1271894"/>
            <a:ext cx="2414942" cy="4192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10" y="441950"/>
            <a:ext cx="8769566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[10~12]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2800" dirty="0" err="1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데이콘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: 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한국 부동산 데이터 시각화 경진대회 참가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1029C3-FF5E-4CE4-86D7-9E0DF6AF3A54}"/>
              </a:ext>
            </a:extLst>
          </p:cNvPr>
          <p:cNvSpPr txBox="1"/>
          <p:nvPr/>
        </p:nvSpPr>
        <p:spPr>
          <a:xfrm>
            <a:off x="688239" y="1271894"/>
            <a:ext cx="4607052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③  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전셋값이 오르는 이유</a:t>
            </a:r>
            <a:endParaRPr lang="en-US" altLang="ko-KR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BF3332-2BD1-403F-B2B3-8296BA9C6FCD}"/>
                  </a:ext>
                </a:extLst>
              </p:cNvPr>
              <p:cNvSpPr txBox="1"/>
              <p:nvPr/>
            </p:nvSpPr>
            <p:spPr>
              <a:xfrm>
                <a:off x="688239" y="4004120"/>
                <a:ext cx="4607052" cy="410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AppleSDGothicNeoEB00" panose="02000503000000000000" pitchFamily="2" charset="-127"/>
                      </a:rPr>
                      <m:t>④</m:t>
                    </m:r>
                  </m:oMath>
                </a14:m>
                <a:r>
                  <a:rPr lang="en-US" altLang="ko-KR" dirty="0"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  </a:t>
                </a:r>
                <a:r>
                  <a:rPr lang="ko-KR" altLang="en-US" dirty="0"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이탈자금에 초점을 맞춘 부동산 시각화</a:t>
                </a:r>
                <a:endParaRPr lang="en-US" altLang="ko-KR" dirty="0"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BF3332-2BD1-403F-B2B3-8296BA9C6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39" y="4004120"/>
                <a:ext cx="4607052" cy="410882"/>
              </a:xfrm>
              <a:prstGeom prst="rect">
                <a:avLst/>
              </a:prstGeom>
              <a:blipFill>
                <a:blip r:embed="rId2"/>
                <a:stretch>
                  <a:fillRect l="-397" b="-238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0A49E02-7120-423E-A33B-E9462409F249}"/>
              </a:ext>
            </a:extLst>
          </p:cNvPr>
          <p:cNvSpPr txBox="1"/>
          <p:nvPr/>
        </p:nvSpPr>
        <p:spPr>
          <a:xfrm>
            <a:off x="916123" y="1794238"/>
            <a:ext cx="3313175" cy="1374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금리와 </a:t>
            </a:r>
            <a:r>
              <a:rPr lang="ko-KR" altLang="en-US" sz="1400" dirty="0" err="1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주택공급수는</a:t>
            </a:r>
            <a:r>
              <a:rPr lang="ko-KR" altLang="en-US" sz="14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그래프 확인결과 </a:t>
            </a:r>
            <a:endParaRPr lang="en-US" altLang="ko-KR" sz="1400" dirty="0">
              <a:solidFill>
                <a:srgbClr val="43454F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전세가격에 미치는 영향이 크지 않은 것으로 판명되고  매매가격지수와 그래프가 유사한 것으로 보아 매매가격에 의해 연쇄적으로 </a:t>
            </a:r>
            <a:endParaRPr lang="en-US" altLang="ko-KR" sz="1400" dirty="0">
              <a:solidFill>
                <a:srgbClr val="43454F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 err="1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전세값이</a:t>
            </a:r>
            <a:r>
              <a:rPr lang="ko-KR" altLang="en-US" sz="14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오르는 이유가 큰 것으로 판단됨</a:t>
            </a:r>
            <a:r>
              <a:rPr lang="en-US" altLang="ko-KR" sz="14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ko-KR" altLang="en-US" sz="1400" dirty="0">
              <a:solidFill>
                <a:srgbClr val="43454F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A875A8-D2DD-4D4E-AD42-671E7FC50303}"/>
              </a:ext>
            </a:extLst>
          </p:cNvPr>
          <p:cNvGrpSpPr/>
          <p:nvPr/>
        </p:nvGrpSpPr>
        <p:grpSpPr>
          <a:xfrm>
            <a:off x="8061266" y="1403275"/>
            <a:ext cx="3856247" cy="2455399"/>
            <a:chOff x="595892" y="2647356"/>
            <a:chExt cx="3604238" cy="229984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B565C29-CF77-4383-A166-8AE89BF0C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892" y="2647356"/>
              <a:ext cx="3604238" cy="229984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6D5226-0A86-4551-8BFA-4FC71361A93B}"/>
                </a:ext>
              </a:extLst>
            </p:cNvPr>
            <p:cNvSpPr txBox="1"/>
            <p:nvPr/>
          </p:nvSpPr>
          <p:spPr>
            <a:xfrm>
              <a:off x="726932" y="2870354"/>
              <a:ext cx="27745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최근 </a:t>
              </a:r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20</a:t>
              </a:r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년간 주택 전세가격지수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DE0CAA8-9DDF-47B9-AA7F-D12D1EE52D65}"/>
              </a:ext>
            </a:extLst>
          </p:cNvPr>
          <p:cNvGrpSpPr/>
          <p:nvPr/>
        </p:nvGrpSpPr>
        <p:grpSpPr>
          <a:xfrm>
            <a:off x="4205019" y="1447902"/>
            <a:ext cx="3856247" cy="2372112"/>
            <a:chOff x="2734073" y="4640895"/>
            <a:chExt cx="3487690" cy="206600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1EF895C-EEE2-4642-AFFA-DB3F02B10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4073" y="4640895"/>
              <a:ext cx="3487690" cy="206600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607BF5-F296-4945-9967-0ADA6A294648}"/>
                </a:ext>
              </a:extLst>
            </p:cNvPr>
            <p:cNvSpPr txBox="1"/>
            <p:nvPr/>
          </p:nvSpPr>
          <p:spPr>
            <a:xfrm>
              <a:off x="3776795" y="6043909"/>
              <a:ext cx="233082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최근 </a:t>
              </a:r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20</a:t>
              </a:r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년간 주택 매매가격지수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F73278A-01A4-475E-88A1-410C76CBF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643" y="4034682"/>
            <a:ext cx="7021649" cy="2659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D8882-7B5F-4A5C-8947-52A30CC5B591}"/>
              </a:ext>
            </a:extLst>
          </p:cNvPr>
          <p:cNvSpPr txBox="1"/>
          <p:nvPr/>
        </p:nvSpPr>
        <p:spPr>
          <a:xfrm>
            <a:off x="1072110" y="4493809"/>
            <a:ext cx="2828018" cy="857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</a:t>
            </a:r>
            <a:r>
              <a:rPr lang="ko-KR" altLang="en-US" sz="14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국내 주식시장과 부동산 가격의 비교</a:t>
            </a:r>
            <a:endParaRPr lang="en-US" altLang="ko-KR" sz="1400" dirty="0">
              <a:solidFill>
                <a:srgbClr val="43454F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</a:t>
            </a:r>
            <a:r>
              <a:rPr lang="ko-KR" altLang="en-US" sz="14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투자자 예탁금과 부동산 가격의 비교</a:t>
            </a:r>
            <a:endParaRPr lang="en-US" altLang="ko-KR" sz="1400" dirty="0">
              <a:solidFill>
                <a:srgbClr val="43454F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</a:t>
            </a:r>
            <a:r>
              <a:rPr lang="ko-KR" altLang="en-US" sz="14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저축성예금과 부동산 가격의 비교</a:t>
            </a:r>
          </a:p>
        </p:txBody>
      </p:sp>
    </p:spTree>
    <p:extLst>
      <p:ext uri="{BB962C8B-B14F-4D97-AF65-F5344CB8AC3E}">
        <p14:creationId xmlns:p14="http://schemas.microsoft.com/office/powerpoint/2010/main" val="1646680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DD74059-6444-4CA0-8955-2C489972DF7A}"/>
              </a:ext>
            </a:extLst>
          </p:cNvPr>
          <p:cNvCxnSpPr>
            <a:cxnSpLocks/>
          </p:cNvCxnSpPr>
          <p:nvPr/>
        </p:nvCxnSpPr>
        <p:spPr>
          <a:xfrm>
            <a:off x="9622570" y="3553132"/>
            <a:ext cx="0" cy="48523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469B53A-6DF2-4039-AA1B-10C39E26EEC4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9622570" y="2943761"/>
            <a:ext cx="0" cy="48523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10" y="441950"/>
            <a:ext cx="6096000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초기 계획 대비 경과 비교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결과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CCF06F-9AA2-4022-B283-1BB56E99CDEB}"/>
              </a:ext>
            </a:extLst>
          </p:cNvPr>
          <p:cNvSpPr/>
          <p:nvPr/>
        </p:nvSpPr>
        <p:spPr>
          <a:xfrm>
            <a:off x="8382845" y="2187549"/>
            <a:ext cx="2479450" cy="7562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분석된 데이터 기반 사용자에게 유용한 서비스 구상 및 구현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B3798B9-D887-4AE7-97ED-BA2BB1F8B444}"/>
              </a:ext>
            </a:extLst>
          </p:cNvPr>
          <p:cNvSpPr/>
          <p:nvPr/>
        </p:nvSpPr>
        <p:spPr>
          <a:xfrm>
            <a:off x="2655917" y="3322104"/>
            <a:ext cx="8695075" cy="30369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7D47CA4-23ED-4A92-936B-1E5EDCA49EDC}"/>
              </a:ext>
            </a:extLst>
          </p:cNvPr>
          <p:cNvSpPr/>
          <p:nvPr/>
        </p:nvSpPr>
        <p:spPr>
          <a:xfrm>
            <a:off x="2659629" y="3322104"/>
            <a:ext cx="303699" cy="30369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620F555-A405-44FD-A654-AD72AF811685}"/>
              </a:ext>
            </a:extLst>
          </p:cNvPr>
          <p:cNvSpPr/>
          <p:nvPr/>
        </p:nvSpPr>
        <p:spPr>
          <a:xfrm>
            <a:off x="2617720" y="2187549"/>
            <a:ext cx="2425051" cy="7562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데이터셋 탐색 및 카드데이터 알고리즘 기법 탐색 및 구체화</a:t>
            </a:r>
            <a:endParaRPr lang="en-US" altLang="ko-KR" sz="1400" dirty="0">
              <a:solidFill>
                <a:schemeClr val="tx2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55F35CC-B0E4-418C-B494-019588DB55FD}"/>
              </a:ext>
            </a:extLst>
          </p:cNvPr>
          <p:cNvSpPr/>
          <p:nvPr/>
        </p:nvSpPr>
        <p:spPr>
          <a:xfrm>
            <a:off x="5213338" y="2187549"/>
            <a:ext cx="2551171" cy="7562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데이터분석 알고리즘 적용 및 </a:t>
            </a:r>
            <a:endParaRPr lang="en-US" altLang="ko-KR" sz="1400" dirty="0">
              <a:solidFill>
                <a:schemeClr val="tx2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분석된 데이터 기반 시각화 구현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D1916CF-DCEB-4276-8B75-450B72DB1857}"/>
              </a:ext>
            </a:extLst>
          </p:cNvPr>
          <p:cNvSpPr/>
          <p:nvPr/>
        </p:nvSpPr>
        <p:spPr>
          <a:xfrm>
            <a:off x="2655917" y="3322102"/>
            <a:ext cx="2356152" cy="303699"/>
          </a:xfrm>
          <a:prstGeom prst="roundRect">
            <a:avLst>
              <a:gd name="adj" fmla="val 50000"/>
            </a:avLst>
          </a:prstGeom>
          <a:solidFill>
            <a:srgbClr val="8E9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ECB3AE2-8F14-472E-AA62-30F2D6114BEA}"/>
              </a:ext>
            </a:extLst>
          </p:cNvPr>
          <p:cNvSpPr/>
          <p:nvPr/>
        </p:nvSpPr>
        <p:spPr>
          <a:xfrm>
            <a:off x="5318844" y="3321946"/>
            <a:ext cx="2356152" cy="303699"/>
          </a:xfrm>
          <a:prstGeom prst="roundRect">
            <a:avLst>
              <a:gd name="adj" fmla="val 50000"/>
            </a:avLst>
          </a:prstGeom>
          <a:solidFill>
            <a:srgbClr val="566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952877B-9DB1-4A27-B1C1-159EDC03FACC}"/>
              </a:ext>
            </a:extLst>
          </p:cNvPr>
          <p:cNvSpPr/>
          <p:nvPr/>
        </p:nvSpPr>
        <p:spPr>
          <a:xfrm>
            <a:off x="7965780" y="3321946"/>
            <a:ext cx="3385212" cy="303699"/>
          </a:xfrm>
          <a:prstGeom prst="roundRect">
            <a:avLst>
              <a:gd name="adj" fmla="val 50000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FE4C37-1F88-4CF8-ABE5-A7711BDB0BE6}"/>
              </a:ext>
            </a:extLst>
          </p:cNvPr>
          <p:cNvSpPr txBox="1"/>
          <p:nvPr/>
        </p:nvSpPr>
        <p:spPr>
          <a:xfrm>
            <a:off x="9198643" y="3302282"/>
            <a:ext cx="919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세방고딕 OTF Bold" panose="00000800000000000000" pitchFamily="50" charset="-127"/>
                <a:ea typeface="세방고딕 OTF Bold" panose="00000800000000000000" pitchFamily="50" charset="-127"/>
              </a:rPr>
              <a:t>5-6</a:t>
            </a:r>
            <a:r>
              <a:rPr lang="ko-KR" altLang="en-US" sz="2000" dirty="0">
                <a:solidFill>
                  <a:schemeClr val="bg1"/>
                </a:solidFill>
                <a:latin typeface="세방고딕 OTF Bold" panose="00000800000000000000" pitchFamily="50" charset="-127"/>
                <a:ea typeface="세방고딕 OTF Bold" panose="00000800000000000000" pitchFamily="50" charset="-127"/>
              </a:rPr>
              <a:t>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4E741A-F5FE-49BA-AD4E-21C266749BEF}"/>
              </a:ext>
            </a:extLst>
          </p:cNvPr>
          <p:cNvSpPr txBox="1"/>
          <p:nvPr/>
        </p:nvSpPr>
        <p:spPr>
          <a:xfrm>
            <a:off x="6029182" y="3302282"/>
            <a:ext cx="919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세방고딕 OTF Bold" panose="00000800000000000000" pitchFamily="50" charset="-127"/>
                <a:ea typeface="세방고딕 OTF Bold" panose="00000800000000000000" pitchFamily="50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세방고딕 OTF Bold" panose="00000800000000000000" pitchFamily="50" charset="-127"/>
                <a:ea typeface="세방고딕 OTF Bold" panose="00000800000000000000" pitchFamily="50" charset="-127"/>
              </a:rPr>
              <a:t>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B525D-8F12-49D1-9F3F-0B7C4505F10D}"/>
              </a:ext>
            </a:extLst>
          </p:cNvPr>
          <p:cNvSpPr txBox="1"/>
          <p:nvPr/>
        </p:nvSpPr>
        <p:spPr>
          <a:xfrm>
            <a:off x="3371174" y="3302282"/>
            <a:ext cx="919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세방고딕 OTF Bold" panose="00000800000000000000" pitchFamily="50" charset="-127"/>
                <a:ea typeface="세방고딕 OTF Bold" panose="00000800000000000000" pitchFamily="50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세방고딕 OTF Bold" panose="00000800000000000000" pitchFamily="50" charset="-127"/>
                <a:ea typeface="세방고딕 OTF Bold" panose="00000800000000000000" pitchFamily="50" charset="-127"/>
              </a:rPr>
              <a:t>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4C9CA5-F125-4998-B8F7-D24C4136809A}"/>
              </a:ext>
            </a:extLst>
          </p:cNvPr>
          <p:cNvSpPr/>
          <p:nvPr/>
        </p:nvSpPr>
        <p:spPr>
          <a:xfrm>
            <a:off x="782583" y="2565655"/>
            <a:ext cx="1305442" cy="383993"/>
          </a:xfrm>
          <a:prstGeom prst="rect">
            <a:avLst/>
          </a:prstGeom>
          <a:solidFill>
            <a:srgbClr val="173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초기 계획 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→</a:t>
            </a:r>
            <a:endParaRPr lang="ko-KR" altLang="en-US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42EB47-6EDB-4AE0-8E8E-2CACA40ECFA6}"/>
              </a:ext>
            </a:extLst>
          </p:cNvPr>
          <p:cNvSpPr/>
          <p:nvPr/>
        </p:nvSpPr>
        <p:spPr>
          <a:xfrm>
            <a:off x="782583" y="4041936"/>
            <a:ext cx="1305442" cy="383993"/>
          </a:xfrm>
          <a:prstGeom prst="rect">
            <a:avLst/>
          </a:prstGeom>
          <a:solidFill>
            <a:srgbClr val="173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실제 과정 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→</a:t>
            </a:r>
            <a:endParaRPr lang="ko-KR" altLang="en-US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DC37BC-7749-4558-BA0B-B42C9AEBB3B0}"/>
              </a:ext>
            </a:extLst>
          </p:cNvPr>
          <p:cNvSpPr/>
          <p:nvPr/>
        </p:nvSpPr>
        <p:spPr>
          <a:xfrm>
            <a:off x="2618057" y="4041936"/>
            <a:ext cx="2425051" cy="7562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텍스트 </a:t>
            </a:r>
            <a:r>
              <a:rPr lang="ko-KR" altLang="en-US" sz="1400" dirty="0" err="1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전처리</a:t>
            </a:r>
            <a:r>
              <a:rPr lang="ko-KR" altLang="en-US" sz="1400" dirty="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및 데이터 수집</a:t>
            </a:r>
            <a:endParaRPr lang="en-US" altLang="ko-KR" sz="1400" dirty="0">
              <a:solidFill>
                <a:schemeClr val="tx2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카드데이터 알고리즘 탐색</a:t>
            </a:r>
            <a:endParaRPr lang="en-US" altLang="ko-KR" sz="1400" dirty="0">
              <a:solidFill>
                <a:schemeClr val="tx2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528FA0B-9A89-430B-BCD8-5FB8C3EF184A}"/>
              </a:ext>
            </a:extLst>
          </p:cNvPr>
          <p:cNvSpPr/>
          <p:nvPr/>
        </p:nvSpPr>
        <p:spPr>
          <a:xfrm>
            <a:off x="5221334" y="4038529"/>
            <a:ext cx="2425051" cy="7562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카드데이터 분류 알고리즘 </a:t>
            </a:r>
            <a:endParaRPr lang="en-US" altLang="ko-KR" sz="1400" dirty="0">
              <a:solidFill>
                <a:schemeClr val="tx2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구현 및 </a:t>
            </a:r>
            <a:r>
              <a:rPr lang="ko-KR" altLang="en-US" sz="1400" dirty="0" err="1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해커톤</a:t>
            </a:r>
            <a:r>
              <a:rPr lang="ko-KR" altLang="en-US" sz="1400" dirty="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참가</a:t>
            </a:r>
            <a:endParaRPr lang="en-US" altLang="ko-KR" sz="1400" dirty="0">
              <a:solidFill>
                <a:schemeClr val="tx2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D15822-35E4-4FC0-B81F-1B917ADA6A8F}"/>
              </a:ext>
            </a:extLst>
          </p:cNvPr>
          <p:cNvCxnSpPr>
            <a:stCxn id="64" idx="2"/>
            <a:endCxn id="21" idx="0"/>
          </p:cNvCxnSpPr>
          <p:nvPr/>
        </p:nvCxnSpPr>
        <p:spPr>
          <a:xfrm>
            <a:off x="3830246" y="2943761"/>
            <a:ext cx="671" cy="35852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AE894EC-F3F7-46D2-9B7B-31AA4A82EBE9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830246" y="3625645"/>
            <a:ext cx="337" cy="41629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7D3A7CE-B504-48C5-85FA-F66F83B5502D}"/>
              </a:ext>
            </a:extLst>
          </p:cNvPr>
          <p:cNvCxnSpPr>
            <a:cxnSpLocks/>
          </p:cNvCxnSpPr>
          <p:nvPr/>
        </p:nvCxnSpPr>
        <p:spPr>
          <a:xfrm>
            <a:off x="6488924" y="3622080"/>
            <a:ext cx="337" cy="41629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777269C-4EF4-4C9D-A4E7-9632301BB606}"/>
              </a:ext>
            </a:extLst>
          </p:cNvPr>
          <p:cNvCxnSpPr>
            <a:cxnSpLocks/>
            <a:stCxn id="67" idx="2"/>
            <a:endCxn id="20" idx="0"/>
          </p:cNvCxnSpPr>
          <p:nvPr/>
        </p:nvCxnSpPr>
        <p:spPr>
          <a:xfrm>
            <a:off x="6488924" y="2943761"/>
            <a:ext cx="1" cy="35852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C5A0777-8E40-4A13-B81F-EEF6627B0A87}"/>
              </a:ext>
            </a:extLst>
          </p:cNvPr>
          <p:cNvSpPr/>
          <p:nvPr/>
        </p:nvSpPr>
        <p:spPr>
          <a:xfrm>
            <a:off x="8410044" y="4038371"/>
            <a:ext cx="2425051" cy="7562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위비리치 서비스 구현 및</a:t>
            </a:r>
            <a:endParaRPr lang="en-US" altLang="ko-KR" sz="1400" dirty="0">
              <a:solidFill>
                <a:schemeClr val="tx2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부동산 시각화 대회 참가</a:t>
            </a:r>
            <a:endParaRPr lang="en-US" altLang="ko-KR" sz="1400" dirty="0">
              <a:solidFill>
                <a:schemeClr val="tx2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97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4" grpId="0" animBg="1"/>
      <p:bldP spid="67" grpId="0" animBg="1"/>
      <p:bldP spid="25" grpId="0" animBg="1"/>
      <p:bldP spid="26" grpId="0" animBg="1"/>
      <p:bldP spid="27" grpId="0" animBg="1"/>
      <p:bldP spid="28" grpId="0" animBg="1"/>
      <p:bldP spid="4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10" y="441950"/>
            <a:ext cx="8769566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아쉬운 점과 개선방향 ①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결과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6B443F-C879-406F-A981-D5AFB392FD36}"/>
              </a:ext>
            </a:extLst>
          </p:cNvPr>
          <p:cNvGrpSpPr/>
          <p:nvPr/>
        </p:nvGrpSpPr>
        <p:grpSpPr>
          <a:xfrm>
            <a:off x="977417" y="1936649"/>
            <a:ext cx="3531736" cy="4135063"/>
            <a:chOff x="8220729" y="1380973"/>
            <a:chExt cx="3531736" cy="41350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BFA6E5-8E93-422D-A905-3664E880E557}"/>
                </a:ext>
              </a:extLst>
            </p:cNvPr>
            <p:cNvSpPr txBox="1"/>
            <p:nvPr/>
          </p:nvSpPr>
          <p:spPr>
            <a:xfrm>
              <a:off x="8220729" y="4685039"/>
              <a:ext cx="3531736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우리은행 고객 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대 중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타 결제서비스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자산관리서비스를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이용하고 있는 고객의 비율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*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CB2FE0E-5BFD-4CAA-BB68-2313DFF83AE1}"/>
                </a:ext>
              </a:extLst>
            </p:cNvPr>
            <p:cNvGrpSpPr/>
            <p:nvPr/>
          </p:nvGrpSpPr>
          <p:grpSpPr>
            <a:xfrm rot="776759">
              <a:off x="8405281" y="1380973"/>
              <a:ext cx="2997594" cy="3080391"/>
              <a:chOff x="4803637" y="3808949"/>
              <a:chExt cx="2596772" cy="2668498"/>
            </a:xfrm>
          </p:grpSpPr>
          <p:sp>
            <p:nvSpPr>
              <p:cNvPr id="19" name="부분 원형 18">
                <a:extLst>
                  <a:ext uri="{FF2B5EF4-FFF2-40B4-BE49-F238E27FC236}">
                    <a16:creationId xmlns:a16="http://schemas.microsoft.com/office/drawing/2014/main" id="{AFC121BC-0DA8-40CF-A613-2E519C33B413}"/>
                  </a:ext>
                </a:extLst>
              </p:cNvPr>
              <p:cNvSpPr/>
              <p:nvPr/>
            </p:nvSpPr>
            <p:spPr>
              <a:xfrm>
                <a:off x="4803637" y="3880675"/>
                <a:ext cx="2596772" cy="2596772"/>
              </a:xfrm>
              <a:prstGeom prst="pie">
                <a:avLst>
                  <a:gd name="adj1" fmla="val 19397924"/>
                  <a:gd name="adj2" fmla="val 1620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부분 원형 19">
                <a:extLst>
                  <a:ext uri="{FF2B5EF4-FFF2-40B4-BE49-F238E27FC236}">
                    <a16:creationId xmlns:a16="http://schemas.microsoft.com/office/drawing/2014/main" id="{5C29120E-09D4-4D8E-B524-A166A511B6EE}"/>
                  </a:ext>
                </a:extLst>
              </p:cNvPr>
              <p:cNvSpPr/>
              <p:nvPr/>
            </p:nvSpPr>
            <p:spPr>
              <a:xfrm rot="5400000">
                <a:off x="4996388" y="3808949"/>
                <a:ext cx="2394307" cy="2394307"/>
              </a:xfrm>
              <a:prstGeom prst="pie">
                <a:avLst>
                  <a:gd name="adj1" fmla="val 10798823"/>
                  <a:gd name="adj2" fmla="val 13984456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23D8BC-D8A0-4F62-97C0-7BB9B48F3C5C}"/>
                </a:ext>
              </a:extLst>
            </p:cNvPr>
            <p:cNvSpPr txBox="1"/>
            <p:nvPr/>
          </p:nvSpPr>
          <p:spPr>
            <a:xfrm>
              <a:off x="9134253" y="3162669"/>
              <a:ext cx="170468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5400" dirty="0">
                  <a:solidFill>
                    <a:schemeClr val="tx2">
                      <a:lumMod val="50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85%</a:t>
              </a:r>
              <a:endParaRPr lang="ko-KR" altLang="en-US" sz="5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23822DA-61FF-4BC8-B9C1-962D459CEE45}"/>
              </a:ext>
            </a:extLst>
          </p:cNvPr>
          <p:cNvSpPr txBox="1"/>
          <p:nvPr/>
        </p:nvSpPr>
        <p:spPr>
          <a:xfrm>
            <a:off x="5964919" y="2796969"/>
            <a:ext cx="5606266" cy="185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대상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투명하고 간편한 기능으로 아이들의 용돈 관리 서비스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최우수상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사회초년생을 대상으로 한 아르바이트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입지급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서비스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장려상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 DID(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분산식별자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기술을 활용한 간편 인증 및 결제 서비스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수상 팀들의 주제를 분석해본 결과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223FD6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타깃이 명확하고 기존에 없던 참신한 서비스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67E9BF-4D12-499A-95EE-8C93EF7B0BB0}"/>
              </a:ext>
            </a:extLst>
          </p:cNvPr>
          <p:cNvSpPr txBox="1"/>
          <p:nvPr/>
        </p:nvSpPr>
        <p:spPr>
          <a:xfrm>
            <a:off x="5964919" y="2145570"/>
            <a:ext cx="433197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8E93A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수상 팀 주제와 비교분석</a:t>
            </a:r>
            <a:endParaRPr lang="en-US" altLang="ko-KR" sz="2800" dirty="0">
              <a:solidFill>
                <a:srgbClr val="8E93A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2B1C335-602E-43D6-859A-D2EE1A338AC0}"/>
              </a:ext>
            </a:extLst>
          </p:cNvPr>
          <p:cNvSpPr/>
          <p:nvPr/>
        </p:nvSpPr>
        <p:spPr>
          <a:xfrm>
            <a:off x="4743349" y="3255264"/>
            <a:ext cx="830943" cy="758952"/>
          </a:xfrm>
          <a:prstGeom prst="rightArrow">
            <a:avLst>
              <a:gd name="adj1" fmla="val 5481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1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10" y="441950"/>
            <a:ext cx="8769566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아쉬운 점과 개선방향 ②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3822DA-61FF-4BC8-B9C1-962D459CEE45}"/>
              </a:ext>
            </a:extLst>
          </p:cNvPr>
          <p:cNvSpPr txBox="1"/>
          <p:nvPr/>
        </p:nvSpPr>
        <p:spPr>
          <a:xfrm>
            <a:off x="707448" y="2798058"/>
            <a:ext cx="4769621" cy="1557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83%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에서 그친 분류 정확도가 아쉬웠습니다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특히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C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우리은행의 거래처명이 </a:t>
            </a:r>
            <a:r>
              <a:rPr lang="en-US" altLang="ko-KR" sz="1600" dirty="0">
                <a:solidFill>
                  <a:srgbClr val="C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</a:t>
            </a:r>
            <a:r>
              <a:rPr lang="ko-KR" altLang="en-US" sz="1600" dirty="0">
                <a:solidFill>
                  <a:srgbClr val="C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글자 이상일 경우 잘리는 </a:t>
            </a:r>
            <a:endParaRPr lang="en-US" altLang="ko-KR" sz="1600" dirty="0">
              <a:solidFill>
                <a:srgbClr val="C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C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문제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로 정확한 거래내역 인식에 오류가 있었습니다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실제 금융기업들은 이를 어떻게 분류하는지에 대해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관련 논문을 더 찾아보고 구현해보는 것으로 정리했습니다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67E9BF-4D12-499A-95EE-8C93EF7B0BB0}"/>
              </a:ext>
            </a:extLst>
          </p:cNvPr>
          <p:cNvSpPr txBox="1"/>
          <p:nvPr/>
        </p:nvSpPr>
        <p:spPr>
          <a:xfrm>
            <a:off x="707448" y="2146659"/>
            <a:ext cx="433197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8E93A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분류 정확도의 아쉬움</a:t>
            </a:r>
            <a:endParaRPr lang="en-US" altLang="ko-KR" sz="2800" dirty="0">
              <a:solidFill>
                <a:srgbClr val="8E93A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620249-3FD6-4270-BF55-657210999DBA}"/>
              </a:ext>
            </a:extLst>
          </p:cNvPr>
          <p:cNvSpPr txBox="1"/>
          <p:nvPr/>
        </p:nvSpPr>
        <p:spPr>
          <a:xfrm>
            <a:off x="6221840" y="2798058"/>
            <a:ext cx="502154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금융 전반에 대한 지식이 아직 부족하다고 판단했습니다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 때문에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해커톤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주제 방향성을 잡는 데 어려움이 있었던 것으로 생각됩니다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자산관리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금융상품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주식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부동산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등의 금융경제 전반에 대한 꾸준한 공부가 필요할 것 같습니다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21217-B901-4126-9C74-B716404EFED7}"/>
              </a:ext>
            </a:extLst>
          </p:cNvPr>
          <p:cNvSpPr txBox="1"/>
          <p:nvPr/>
        </p:nvSpPr>
        <p:spPr>
          <a:xfrm>
            <a:off x="6221840" y="2146659"/>
            <a:ext cx="433197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8E93A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금융 전반의 지식 부족</a:t>
            </a:r>
            <a:endParaRPr lang="en-US" altLang="ko-KR" sz="2800" dirty="0">
              <a:solidFill>
                <a:srgbClr val="8E93A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30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C92480D-BC09-4CDE-98C7-F3290EC36F7C}"/>
              </a:ext>
            </a:extLst>
          </p:cNvPr>
          <p:cNvGrpSpPr/>
          <p:nvPr/>
        </p:nvGrpSpPr>
        <p:grpSpPr>
          <a:xfrm rot="18054228">
            <a:off x="5976581" y="3564924"/>
            <a:ext cx="4045858" cy="2943588"/>
            <a:chOff x="7619377" y="3402217"/>
            <a:chExt cx="4045858" cy="29435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94A08B8-E69E-462E-BB3E-D69C7DBF9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56" t="15025" r="8462" b="12288"/>
            <a:stretch/>
          </p:blipFill>
          <p:spPr>
            <a:xfrm>
              <a:off x="7619377" y="3402217"/>
              <a:ext cx="4045858" cy="294358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3DFF0F-960F-4957-B280-9EE585C35138}"/>
                </a:ext>
              </a:extLst>
            </p:cNvPr>
            <p:cNvSpPr txBox="1"/>
            <p:nvPr/>
          </p:nvSpPr>
          <p:spPr>
            <a:xfrm>
              <a:off x="8279923" y="5307670"/>
              <a:ext cx="17860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AI</a:t>
              </a:r>
              <a:r>
                <a:rPr lang="ko-KR" altLang="en-US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융합 </a:t>
              </a:r>
              <a:r>
                <a:rPr lang="en-US" altLang="ko-KR" sz="1100" dirty="0" err="1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CApstone</a:t>
              </a:r>
              <a:r>
                <a:rPr lang="en-US" altLang="ko-KR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 </a:t>
              </a:r>
              <a:r>
                <a:rPr lang="en-US" altLang="ko-KR" sz="1100" dirty="0" err="1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DesignⅠ</a:t>
              </a:r>
              <a:endParaRPr lang="ko-KR" altLang="en-US" sz="1100" dirty="0">
                <a:solidFill>
                  <a:srgbClr val="878DA2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코트라 고딕체" panose="0202060302010102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27AD239-1560-4128-9168-3C5562AA2DDE}"/>
              </a:ext>
            </a:extLst>
          </p:cNvPr>
          <p:cNvGrpSpPr/>
          <p:nvPr/>
        </p:nvGrpSpPr>
        <p:grpSpPr>
          <a:xfrm rot="18054228">
            <a:off x="10371234" y="1019854"/>
            <a:ext cx="4045858" cy="2943588"/>
            <a:chOff x="7619377" y="3402217"/>
            <a:chExt cx="4045858" cy="294358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6FBAB3C-BE9F-4CC7-BAF4-61DC13D4C3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56" t="15025" r="8462" b="12288"/>
            <a:stretch/>
          </p:blipFill>
          <p:spPr>
            <a:xfrm>
              <a:off x="7619377" y="3402217"/>
              <a:ext cx="4045858" cy="294358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4252CF-45A8-41FE-A256-6626415D91A2}"/>
                </a:ext>
              </a:extLst>
            </p:cNvPr>
            <p:cNvSpPr txBox="1"/>
            <p:nvPr/>
          </p:nvSpPr>
          <p:spPr>
            <a:xfrm>
              <a:off x="8279923" y="5307670"/>
              <a:ext cx="17860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AI</a:t>
              </a:r>
              <a:r>
                <a:rPr lang="ko-KR" altLang="en-US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융합 </a:t>
              </a:r>
              <a:r>
                <a:rPr lang="en-US" altLang="ko-KR" sz="1100" dirty="0" err="1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CApstone</a:t>
              </a:r>
              <a:r>
                <a:rPr lang="en-US" altLang="ko-KR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 </a:t>
              </a:r>
              <a:r>
                <a:rPr lang="en-US" altLang="ko-KR" sz="1100" dirty="0" err="1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DesignⅠ</a:t>
              </a:r>
              <a:endParaRPr lang="ko-KR" altLang="en-US" sz="1100" dirty="0">
                <a:solidFill>
                  <a:srgbClr val="878DA2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코트라 고딕체" panose="0202060302010102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FBA40C-D783-4284-BF14-9B249DC66B40}"/>
              </a:ext>
            </a:extLst>
          </p:cNvPr>
          <p:cNvGrpSpPr/>
          <p:nvPr/>
        </p:nvGrpSpPr>
        <p:grpSpPr>
          <a:xfrm rot="18055220">
            <a:off x="9017047" y="4511731"/>
            <a:ext cx="3161970" cy="2019581"/>
            <a:chOff x="1515259" y="3867413"/>
            <a:chExt cx="3161970" cy="2019581"/>
          </a:xfrm>
        </p:grpSpPr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6D04B14-3742-4963-96EE-2560B2B70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259" y="3867413"/>
              <a:ext cx="3161970" cy="2019581"/>
            </a:xfrm>
            <a:prstGeom prst="rect">
              <a:avLst/>
            </a:prstGeom>
            <a:effectLst>
              <a:outerShdw blurRad="152400" dist="38100" dir="8100000" algn="tr" rotWithShape="0">
                <a:srgbClr val="1E1F23">
                  <a:alpha val="20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31D363-AA5C-4286-8ECC-83F2BE6D219E}"/>
                </a:ext>
              </a:extLst>
            </p:cNvPr>
            <p:cNvSpPr txBox="1"/>
            <p:nvPr/>
          </p:nvSpPr>
          <p:spPr>
            <a:xfrm>
              <a:off x="1686957" y="5307670"/>
              <a:ext cx="17860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AI</a:t>
              </a:r>
              <a:r>
                <a:rPr lang="ko-KR" altLang="en-US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융합 </a:t>
              </a:r>
              <a:r>
                <a:rPr lang="en-US" altLang="ko-KR" sz="1100" dirty="0" err="1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CApstone</a:t>
              </a:r>
              <a:r>
                <a:rPr lang="en-US" altLang="ko-KR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 </a:t>
              </a:r>
              <a:r>
                <a:rPr lang="en-US" altLang="ko-KR" sz="1100" dirty="0" err="1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DesignⅠ</a:t>
              </a:r>
              <a:endParaRPr lang="ko-KR" altLang="en-US" sz="1100" dirty="0">
                <a:solidFill>
                  <a:srgbClr val="878DA2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코트라 고딕체" panose="0202060302010102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3F7100-9737-4E40-9005-89DDE48B6C91}"/>
              </a:ext>
            </a:extLst>
          </p:cNvPr>
          <p:cNvGrpSpPr/>
          <p:nvPr/>
        </p:nvGrpSpPr>
        <p:grpSpPr>
          <a:xfrm rot="18055220">
            <a:off x="8273220" y="952299"/>
            <a:ext cx="3161970" cy="2019581"/>
            <a:chOff x="1515259" y="3867413"/>
            <a:chExt cx="3161970" cy="2019581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5D203B13-A577-4BBC-BF47-FF9569FF5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259" y="3867413"/>
              <a:ext cx="3161970" cy="2019581"/>
            </a:xfrm>
            <a:prstGeom prst="rect">
              <a:avLst/>
            </a:prstGeom>
            <a:effectLst>
              <a:outerShdw blurRad="152400" dist="38100" dir="8100000" algn="tr" rotWithShape="0">
                <a:srgbClr val="1E1F23">
                  <a:alpha val="20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252BC3-EFF2-4E3B-9A18-0B834AA92CD3}"/>
                </a:ext>
              </a:extLst>
            </p:cNvPr>
            <p:cNvSpPr txBox="1"/>
            <p:nvPr/>
          </p:nvSpPr>
          <p:spPr>
            <a:xfrm>
              <a:off x="1686957" y="5307670"/>
              <a:ext cx="17860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AI</a:t>
              </a:r>
              <a:r>
                <a:rPr lang="ko-KR" altLang="en-US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융합 </a:t>
              </a:r>
              <a:r>
                <a:rPr lang="en-US" altLang="ko-KR" sz="1100" dirty="0" err="1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CApstone</a:t>
              </a:r>
              <a:r>
                <a:rPr lang="en-US" altLang="ko-KR" sz="1100" dirty="0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 </a:t>
              </a:r>
              <a:r>
                <a:rPr lang="en-US" altLang="ko-KR" sz="1100" dirty="0" err="1">
                  <a:solidFill>
                    <a:srgbClr val="878DA2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  <a:cs typeface="코트라 고딕체" panose="02020603020101020101" pitchFamily="18" charset="-127"/>
                </a:rPr>
                <a:t>DesignⅠ</a:t>
              </a:r>
              <a:endParaRPr lang="ko-KR" altLang="en-US" sz="1100" dirty="0">
                <a:solidFill>
                  <a:srgbClr val="878DA2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코트라 고딕체" panose="02020603020101020101" pitchFamily="18" charset="-127"/>
              </a:endParaRPr>
            </a:p>
          </p:txBody>
        </p:sp>
      </p:grpSp>
      <p:sp>
        <p:nvSpPr>
          <p:cNvPr id="14" name="직사각형 37">
            <a:extLst>
              <a:ext uri="{FF2B5EF4-FFF2-40B4-BE49-F238E27FC236}">
                <a16:creationId xmlns:a16="http://schemas.microsoft.com/office/drawing/2014/main" id="{1E74C5A1-720A-4408-99BA-7F7DB864A1ED}"/>
              </a:ext>
            </a:extLst>
          </p:cNvPr>
          <p:cNvSpPr/>
          <p:nvPr/>
        </p:nvSpPr>
        <p:spPr>
          <a:xfrm>
            <a:off x="0" y="-8154"/>
            <a:ext cx="9354458" cy="686525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7968343"/>
              <a:gd name="connsiteY0" fmla="*/ 0 h 6858000"/>
              <a:gd name="connsiteX1" fmla="*/ 7968343 w 7968343"/>
              <a:gd name="connsiteY1" fmla="*/ 7257 h 6858000"/>
              <a:gd name="connsiteX2" fmla="*/ 6096000 w 7968343"/>
              <a:gd name="connsiteY2" fmla="*/ 6858000 h 6858000"/>
              <a:gd name="connsiteX3" fmla="*/ 0 w 7968343"/>
              <a:gd name="connsiteY3" fmla="*/ 6858000 h 6858000"/>
              <a:gd name="connsiteX4" fmla="*/ 0 w 7968343"/>
              <a:gd name="connsiteY4" fmla="*/ 0 h 6858000"/>
              <a:gd name="connsiteX0" fmla="*/ 0 w 7968343"/>
              <a:gd name="connsiteY0" fmla="*/ 0 h 6858000"/>
              <a:gd name="connsiteX1" fmla="*/ 7968343 w 7968343"/>
              <a:gd name="connsiteY1" fmla="*/ 7257 h 6858000"/>
              <a:gd name="connsiteX2" fmla="*/ 5675085 w 7968343"/>
              <a:gd name="connsiteY2" fmla="*/ 6843486 h 6858000"/>
              <a:gd name="connsiteX3" fmla="*/ 0 w 7968343"/>
              <a:gd name="connsiteY3" fmla="*/ 6858000 h 6858000"/>
              <a:gd name="connsiteX4" fmla="*/ 0 w 7968343"/>
              <a:gd name="connsiteY4" fmla="*/ 0 h 6858000"/>
              <a:gd name="connsiteX0" fmla="*/ 0 w 8461829"/>
              <a:gd name="connsiteY0" fmla="*/ 7257 h 6865257"/>
              <a:gd name="connsiteX1" fmla="*/ 8461829 w 8461829"/>
              <a:gd name="connsiteY1" fmla="*/ 0 h 6865257"/>
              <a:gd name="connsiteX2" fmla="*/ 5675085 w 8461829"/>
              <a:gd name="connsiteY2" fmla="*/ 6850743 h 6865257"/>
              <a:gd name="connsiteX3" fmla="*/ 0 w 8461829"/>
              <a:gd name="connsiteY3" fmla="*/ 6865257 h 6865257"/>
              <a:gd name="connsiteX4" fmla="*/ 0 w 8461829"/>
              <a:gd name="connsiteY4" fmla="*/ 7257 h 6865257"/>
              <a:gd name="connsiteX0" fmla="*/ 0 w 8461829"/>
              <a:gd name="connsiteY0" fmla="*/ 7257 h 6865257"/>
              <a:gd name="connsiteX1" fmla="*/ 8461829 w 8461829"/>
              <a:gd name="connsiteY1" fmla="*/ 0 h 6865257"/>
              <a:gd name="connsiteX2" fmla="*/ 5254171 w 8461829"/>
              <a:gd name="connsiteY2" fmla="*/ 6843486 h 6865257"/>
              <a:gd name="connsiteX3" fmla="*/ 0 w 8461829"/>
              <a:gd name="connsiteY3" fmla="*/ 6865257 h 6865257"/>
              <a:gd name="connsiteX4" fmla="*/ 0 w 8461829"/>
              <a:gd name="connsiteY4" fmla="*/ 7257 h 6865257"/>
              <a:gd name="connsiteX0" fmla="*/ 0 w 8461829"/>
              <a:gd name="connsiteY0" fmla="*/ 7257 h 6865257"/>
              <a:gd name="connsiteX1" fmla="*/ 8461829 w 8461829"/>
              <a:gd name="connsiteY1" fmla="*/ 0 h 6865257"/>
              <a:gd name="connsiteX2" fmla="*/ 5275942 w 8461829"/>
              <a:gd name="connsiteY2" fmla="*/ 6843486 h 6865257"/>
              <a:gd name="connsiteX3" fmla="*/ 0 w 8461829"/>
              <a:gd name="connsiteY3" fmla="*/ 6865257 h 6865257"/>
              <a:gd name="connsiteX4" fmla="*/ 0 w 8461829"/>
              <a:gd name="connsiteY4" fmla="*/ 7257 h 6865257"/>
              <a:gd name="connsiteX0" fmla="*/ 0 w 8461829"/>
              <a:gd name="connsiteY0" fmla="*/ 7257 h 6865258"/>
              <a:gd name="connsiteX1" fmla="*/ 8461829 w 8461829"/>
              <a:gd name="connsiteY1" fmla="*/ 0 h 6865258"/>
              <a:gd name="connsiteX2" fmla="*/ 5297714 w 8461829"/>
              <a:gd name="connsiteY2" fmla="*/ 6865258 h 6865258"/>
              <a:gd name="connsiteX3" fmla="*/ 0 w 8461829"/>
              <a:gd name="connsiteY3" fmla="*/ 6865257 h 6865258"/>
              <a:gd name="connsiteX4" fmla="*/ 0 w 8461829"/>
              <a:gd name="connsiteY4" fmla="*/ 7257 h 6865258"/>
              <a:gd name="connsiteX0" fmla="*/ 0 w 9354458"/>
              <a:gd name="connsiteY0" fmla="*/ 7257 h 6865258"/>
              <a:gd name="connsiteX1" fmla="*/ 9354458 w 9354458"/>
              <a:gd name="connsiteY1" fmla="*/ 0 h 6865258"/>
              <a:gd name="connsiteX2" fmla="*/ 5297714 w 9354458"/>
              <a:gd name="connsiteY2" fmla="*/ 6865258 h 6865258"/>
              <a:gd name="connsiteX3" fmla="*/ 0 w 9354458"/>
              <a:gd name="connsiteY3" fmla="*/ 6865257 h 6865258"/>
              <a:gd name="connsiteX4" fmla="*/ 0 w 9354458"/>
              <a:gd name="connsiteY4" fmla="*/ 7257 h 686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4458" h="6865258">
                <a:moveTo>
                  <a:pt x="0" y="7257"/>
                </a:moveTo>
                <a:lnTo>
                  <a:pt x="9354458" y="0"/>
                </a:lnTo>
                <a:lnTo>
                  <a:pt x="5297714" y="6865258"/>
                </a:lnTo>
                <a:lnTo>
                  <a:pt x="0" y="6865257"/>
                </a:lnTo>
                <a:lnTo>
                  <a:pt x="0" y="7257"/>
                </a:lnTo>
                <a:close/>
              </a:path>
            </a:pathLst>
          </a:custGeom>
          <a:solidFill>
            <a:srgbClr val="1E1F2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7DDA5F7D-4155-4E0D-A733-576EAA8214D5}"/>
              </a:ext>
            </a:extLst>
          </p:cNvPr>
          <p:cNvSpPr/>
          <p:nvPr/>
        </p:nvSpPr>
        <p:spPr>
          <a:xfrm flipV="1">
            <a:off x="0" y="896"/>
            <a:ext cx="908024" cy="1543950"/>
          </a:xfrm>
          <a:prstGeom prst="rtTriangle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C8ABD0-A387-4715-ABEB-80AB21B199B7}"/>
              </a:ext>
            </a:extLst>
          </p:cNvPr>
          <p:cNvSpPr txBox="1"/>
          <p:nvPr/>
        </p:nvSpPr>
        <p:spPr>
          <a:xfrm>
            <a:off x="908024" y="5000705"/>
            <a:ext cx="2266559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코트라 고딕체" panose="02020603020101020101" pitchFamily="18" charset="-127"/>
              </a:rPr>
              <a:t>소프트웨어학과</a:t>
            </a:r>
            <a:r>
              <a:rPr lang="en-US" altLang="ko-KR" sz="10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코트라 고딕체" panose="02020603020101020101" pitchFamily="18" charset="-127"/>
              </a:rPr>
              <a:t>  |  </a:t>
            </a:r>
            <a:r>
              <a:rPr lang="en-US" altLang="ko-KR" sz="105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2016125032 </a:t>
            </a:r>
            <a:r>
              <a:rPr lang="ko-KR" altLang="en-US" sz="105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손현오</a:t>
            </a:r>
            <a:endParaRPr lang="en-US" altLang="ko-KR" sz="105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코트라 고딕체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2016125062 </a:t>
            </a:r>
            <a:r>
              <a:rPr lang="ko-KR" altLang="en-US" sz="105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이지환</a:t>
            </a:r>
            <a:endParaRPr lang="en-US" altLang="ko-KR" sz="105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코트라 고딕체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2018125036 </a:t>
            </a:r>
            <a:r>
              <a:rPr lang="ko-KR" altLang="en-US" sz="105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유영현</a:t>
            </a:r>
            <a:endParaRPr lang="en-US" altLang="ko-KR" sz="105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코트라 고딕체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2018125046 </a:t>
            </a:r>
            <a:r>
              <a:rPr lang="ko-KR" altLang="en-US" sz="105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이시원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DD0D90-C242-4C8C-B1ED-BEB3E4C0B997}"/>
              </a:ext>
            </a:extLst>
          </p:cNvPr>
          <p:cNvSpPr txBox="1"/>
          <p:nvPr/>
        </p:nvSpPr>
        <p:spPr>
          <a:xfrm>
            <a:off x="908024" y="4666144"/>
            <a:ext cx="1922321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코트라 고딕체" panose="02020603020101020101" pitchFamily="18" charset="-127"/>
              </a:rPr>
              <a:t>지도교수            </a:t>
            </a:r>
            <a:r>
              <a:rPr lang="en-US" altLang="ko-KR" sz="10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코트라 고딕체" panose="02020603020101020101" pitchFamily="18" charset="-127"/>
              </a:rPr>
              <a:t>|  </a:t>
            </a:r>
            <a:r>
              <a:rPr lang="ko-KR" altLang="en-US" sz="105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온승엽</a:t>
            </a:r>
            <a:r>
              <a:rPr lang="ko-KR" altLang="en-US" sz="105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교수님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44B0BF-59A5-420A-9208-592F11E372E1}"/>
              </a:ext>
            </a:extLst>
          </p:cNvPr>
          <p:cNvGrpSpPr/>
          <p:nvPr/>
        </p:nvGrpSpPr>
        <p:grpSpPr>
          <a:xfrm>
            <a:off x="4918922" y="1391107"/>
            <a:ext cx="2621230" cy="937885"/>
            <a:chOff x="4251064" y="2743561"/>
            <a:chExt cx="2621230" cy="93788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49BF78-40D3-4D23-9C08-3CF2AC713674}"/>
                </a:ext>
              </a:extLst>
            </p:cNvPr>
            <p:cNvSpPr txBox="1"/>
            <p:nvPr/>
          </p:nvSpPr>
          <p:spPr>
            <a:xfrm>
              <a:off x="4251064" y="2743561"/>
              <a:ext cx="2621230" cy="76944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4400" i="0" dirty="0">
                  <a:solidFill>
                    <a:schemeClr val="bg1"/>
                  </a:solidFill>
                  <a:effectLst/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감사합니다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5562EA-092D-46CC-BB24-FBA0B30736C1}"/>
                </a:ext>
              </a:extLst>
            </p:cNvPr>
            <p:cNvSpPr txBox="1"/>
            <p:nvPr/>
          </p:nvSpPr>
          <p:spPr>
            <a:xfrm>
              <a:off x="4310375" y="3419836"/>
              <a:ext cx="2502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  <a:cs typeface="코트라 고딕체" panose="02020603020101020101" pitchFamily="18" charset="-127"/>
                </a:rPr>
                <a:t>2021 AI</a:t>
              </a:r>
              <a:r>
                <a:rPr lang="ko-KR" altLang="en-US" sz="105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  <a:cs typeface="코트라 고딕체" panose="02020603020101020101" pitchFamily="18" charset="-127"/>
                </a:rPr>
                <a:t>융합 </a:t>
              </a:r>
              <a:r>
                <a:rPr lang="ko-KR" altLang="en-US" sz="1050" dirty="0" err="1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  <a:cs typeface="코트라 고딕체" panose="02020603020101020101" pitchFamily="18" charset="-127"/>
                </a:rPr>
                <a:t>캡스톤디자인</a:t>
              </a:r>
              <a:r>
                <a:rPr lang="ko-KR" altLang="en-US" sz="105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  <a:cs typeface="코트라 고딕체" panose="02020603020101020101" pitchFamily="18" charset="-127"/>
                </a:rPr>
                <a:t> </a:t>
              </a:r>
              <a:r>
                <a:rPr lang="en-US" altLang="ko-KR" sz="105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  <a:cs typeface="코트라 고딕체" panose="02020603020101020101" pitchFamily="18" charset="-127"/>
                </a:rPr>
                <a:t>1</a:t>
              </a:r>
              <a:r>
                <a:rPr lang="ko-KR" altLang="en-US" sz="105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  <a:cs typeface="코트라 고딕체" panose="02020603020101020101" pitchFamily="18" charset="-127"/>
                </a:rPr>
                <a:t>학기 최종발표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684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8F59219D-DF5A-40E6-8054-D4A7F3FE86D4}"/>
              </a:ext>
            </a:extLst>
          </p:cNvPr>
          <p:cNvGrpSpPr/>
          <p:nvPr/>
        </p:nvGrpSpPr>
        <p:grpSpPr>
          <a:xfrm>
            <a:off x="452800" y="1432908"/>
            <a:ext cx="3950528" cy="1112923"/>
            <a:chOff x="2065112" y="1570909"/>
            <a:chExt cx="3950528" cy="1112923"/>
          </a:xfrm>
        </p:grpSpPr>
        <p:pic>
          <p:nvPicPr>
            <p:cNvPr id="1036" name="Picture 12" descr="Png Text Message Bubble | Text message bubble, Iphone text bubble, Text  bubble">
              <a:extLst>
                <a:ext uri="{FF2B5EF4-FFF2-40B4-BE49-F238E27FC236}">
                  <a16:creationId xmlns:a16="http://schemas.microsoft.com/office/drawing/2014/main" id="{09E37401-3CD0-4763-926D-FB1AD4EB1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82" r="50000" b="48677"/>
            <a:stretch/>
          </p:blipFill>
          <p:spPr bwMode="auto">
            <a:xfrm>
              <a:off x="2065112" y="1570909"/>
              <a:ext cx="3950528" cy="1112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42FAA5D-512E-49D0-98C4-5D09FCAE16D6}"/>
                </a:ext>
              </a:extLst>
            </p:cNvPr>
            <p:cNvSpPr txBox="1"/>
            <p:nvPr/>
          </p:nvSpPr>
          <p:spPr>
            <a:xfrm>
              <a:off x="2571675" y="1949680"/>
              <a:ext cx="30412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금융 데이터를 다뤄보고 싶다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0D2738D-9FB4-4373-B623-2E6A9E7E555F}"/>
              </a:ext>
            </a:extLst>
          </p:cNvPr>
          <p:cNvGrpSpPr/>
          <p:nvPr/>
        </p:nvGrpSpPr>
        <p:grpSpPr>
          <a:xfrm>
            <a:off x="309451" y="3270133"/>
            <a:ext cx="5856896" cy="2461875"/>
            <a:chOff x="663953" y="4485952"/>
            <a:chExt cx="5130490" cy="2156539"/>
          </a:xfrm>
        </p:grpSpPr>
        <p:pic>
          <p:nvPicPr>
            <p:cNvPr id="1034" name="Picture 10" descr="Png Text Message Bubble | Text message bubble, Iphone text bubble, Text  bubble">
              <a:extLst>
                <a:ext uri="{FF2B5EF4-FFF2-40B4-BE49-F238E27FC236}">
                  <a16:creationId xmlns:a16="http://schemas.microsoft.com/office/drawing/2014/main" id="{DF7774F9-4C3B-474D-A947-33ABB3FECF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720" r="49167" b="48323"/>
            <a:stretch/>
          </p:blipFill>
          <p:spPr bwMode="auto">
            <a:xfrm>
              <a:off x="663953" y="5736707"/>
              <a:ext cx="5129827" cy="905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0" descr="Png Text Message Bubble | Text message bubble, Iphone text bubble, Text  bubble">
              <a:extLst>
                <a:ext uri="{FF2B5EF4-FFF2-40B4-BE49-F238E27FC236}">
                  <a16:creationId xmlns:a16="http://schemas.microsoft.com/office/drawing/2014/main" id="{4C7FFBDC-439C-4AF7-80FD-9C39F74DA9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80" r="49167" b="57307"/>
            <a:stretch/>
          </p:blipFill>
          <p:spPr bwMode="auto">
            <a:xfrm>
              <a:off x="664616" y="5315898"/>
              <a:ext cx="5129827" cy="420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0" descr="Png Text Message Bubble | Text message bubble, Iphone text bubble, Text  bubble">
              <a:extLst>
                <a:ext uri="{FF2B5EF4-FFF2-40B4-BE49-F238E27FC236}">
                  <a16:creationId xmlns:a16="http://schemas.microsoft.com/office/drawing/2014/main" id="{A839D8C1-C9F0-46A6-8294-6B102728E6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34" r="49167" b="58214"/>
            <a:stretch/>
          </p:blipFill>
          <p:spPr bwMode="auto">
            <a:xfrm>
              <a:off x="664615" y="4485952"/>
              <a:ext cx="5129827" cy="831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6ABBE8E-CCD6-4F23-8393-11C5FA4C74A4}"/>
                </a:ext>
              </a:extLst>
            </p:cNvPr>
            <p:cNvSpPr txBox="1"/>
            <p:nvPr/>
          </p:nvSpPr>
          <p:spPr>
            <a:xfrm>
              <a:off x="1293776" y="4785095"/>
              <a:ext cx="4203498" cy="1524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dirty="0">
                  <a:solidFill>
                    <a:srgbClr val="223FD6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1. </a:t>
              </a:r>
              <a:r>
                <a:rPr lang="ko-KR" altLang="en-US" dirty="0">
                  <a:solidFill>
                    <a:srgbClr val="223FD6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금융 데이터 분석 및 시각화 능력 향상</a:t>
              </a:r>
              <a:endParaRPr lang="en-US" altLang="ko-KR" dirty="0">
                <a:solidFill>
                  <a:srgbClr val="223FD6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solidFill>
                    <a:srgbClr val="223FD6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2. </a:t>
              </a:r>
              <a:r>
                <a:rPr lang="ko-KR" altLang="en-US" dirty="0">
                  <a:solidFill>
                    <a:srgbClr val="223FD6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금융서비스 기획 및 개발 </a:t>
              </a:r>
              <a:endParaRPr lang="en-US" altLang="ko-KR" dirty="0">
                <a:solidFill>
                  <a:srgbClr val="223FD6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등으로</a:t>
              </a:r>
              <a:r>
                <a: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ko-KR" altLang="en-US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팀원들의 </a:t>
              </a:r>
              <a:r>
                <a:rPr lang="ko-KR" altLang="en-US" dirty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공통 관심사를 기반</a:t>
              </a:r>
              <a:r>
                <a:rPr lang="ko-KR" altLang="en-US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으로 </a:t>
              </a:r>
              <a:endPara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프로젝트를 통해 얻고자 하는 </a:t>
              </a:r>
              <a:r>
                <a:rPr lang="ko-KR" altLang="en-US" dirty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목표</a:t>
              </a:r>
              <a:r>
                <a:rPr lang="ko-KR" altLang="en-US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를 세웠고</a:t>
              </a:r>
              <a:r>
                <a: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</a:p>
            <a:p>
              <a:pPr>
                <a:lnSpc>
                  <a:spcPct val="120000"/>
                </a:lnSpc>
              </a:pPr>
              <a:r>
                <a:rPr lang="ko-KR" altLang="en-US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관심있는 금융 관련 주제를 탐색해 나갔습니다</a:t>
              </a:r>
              <a:r>
                <a: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EBBC1F8-9AC1-43B2-AF42-F41C7E155B9A}"/>
              </a:ext>
            </a:extLst>
          </p:cNvPr>
          <p:cNvGrpSpPr/>
          <p:nvPr/>
        </p:nvGrpSpPr>
        <p:grpSpPr>
          <a:xfrm>
            <a:off x="452799" y="2367501"/>
            <a:ext cx="3950528" cy="1112923"/>
            <a:chOff x="2065112" y="1570909"/>
            <a:chExt cx="3950528" cy="1112923"/>
          </a:xfrm>
        </p:grpSpPr>
        <p:pic>
          <p:nvPicPr>
            <p:cNvPr id="98" name="Picture 12" descr="Png Text Message Bubble | Text message bubble, Iphone text bubble, Text  bubble">
              <a:extLst>
                <a:ext uri="{FF2B5EF4-FFF2-40B4-BE49-F238E27FC236}">
                  <a16:creationId xmlns:a16="http://schemas.microsoft.com/office/drawing/2014/main" id="{C3FD6B88-76B4-44AF-932F-1070F501B1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82" r="50000" b="48677"/>
            <a:stretch/>
          </p:blipFill>
          <p:spPr bwMode="auto">
            <a:xfrm>
              <a:off x="2065112" y="1570909"/>
              <a:ext cx="3950528" cy="1112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74A18CE-2D71-4467-BD24-39556F445BAD}"/>
                </a:ext>
              </a:extLst>
            </p:cNvPr>
            <p:cNvSpPr txBox="1"/>
            <p:nvPr/>
          </p:nvSpPr>
          <p:spPr>
            <a:xfrm>
              <a:off x="2571680" y="1949680"/>
              <a:ext cx="30412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핀테크 기업에 입사하고 싶다</a:t>
              </a: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10" y="441950"/>
            <a:ext cx="6096000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주제 소개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01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소개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75F41ED-CED2-41DC-B2C7-6BCCEA067791}"/>
              </a:ext>
            </a:extLst>
          </p:cNvPr>
          <p:cNvGrpSpPr/>
          <p:nvPr/>
        </p:nvGrpSpPr>
        <p:grpSpPr>
          <a:xfrm>
            <a:off x="6875734" y="1432908"/>
            <a:ext cx="4717682" cy="1226630"/>
            <a:chOff x="186717" y="1602570"/>
            <a:chExt cx="4717682" cy="1226630"/>
          </a:xfrm>
        </p:grpSpPr>
        <p:pic>
          <p:nvPicPr>
            <p:cNvPr id="1038" name="Picture 14" descr="Png Text Message Bubble | Text message bubble, Iphone text bubble, Text  bubble">
              <a:extLst>
                <a:ext uri="{FF2B5EF4-FFF2-40B4-BE49-F238E27FC236}">
                  <a16:creationId xmlns:a16="http://schemas.microsoft.com/office/drawing/2014/main" id="{D37AA6E0-64D7-4DA6-B96A-88A8D26B1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14" t="8079" b="69909"/>
            <a:stretch/>
          </p:blipFill>
          <p:spPr bwMode="auto">
            <a:xfrm>
              <a:off x="186717" y="1602570"/>
              <a:ext cx="4717682" cy="1226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0835A5D-D47F-4D7B-81FC-EE02ADEBD34D}"/>
                </a:ext>
              </a:extLst>
            </p:cNvPr>
            <p:cNvSpPr txBox="1"/>
            <p:nvPr/>
          </p:nvSpPr>
          <p:spPr>
            <a:xfrm>
              <a:off x="586107" y="1890371"/>
              <a:ext cx="35798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주제 </a:t>
              </a:r>
              <a:r>
                <a:rPr lang="en-US" altLang="ko-KR" sz="20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: </a:t>
              </a:r>
              <a:r>
                <a:rPr lang="ko-KR" altLang="en-US" sz="20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카드 거래 데이터 기반</a:t>
              </a:r>
              <a:br>
                <a:rPr lang="en-US" altLang="ko-KR" sz="20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en-US" altLang="ko-KR" sz="20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         </a:t>
              </a:r>
              <a:r>
                <a:rPr lang="ko-KR" altLang="en-US" sz="20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고객맞춤형 자산관리서비스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A310E4-A2D4-4C33-B410-3BD8D2126A38}"/>
              </a:ext>
            </a:extLst>
          </p:cNvPr>
          <p:cNvGrpSpPr/>
          <p:nvPr/>
        </p:nvGrpSpPr>
        <p:grpSpPr>
          <a:xfrm>
            <a:off x="7021517" y="2659538"/>
            <a:ext cx="4717683" cy="3290424"/>
            <a:chOff x="7021517" y="2659538"/>
            <a:chExt cx="4717683" cy="3290424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4DEDE77-EB75-4AD6-930E-44A68F9F5C73}"/>
                </a:ext>
              </a:extLst>
            </p:cNvPr>
            <p:cNvSpPr txBox="1"/>
            <p:nvPr/>
          </p:nvSpPr>
          <p:spPr>
            <a:xfrm>
              <a:off x="7021517" y="2659538"/>
              <a:ext cx="45528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소비습관 관리를 시작으로 알뜰하게 재테크를 하고싶은</a:t>
              </a:r>
              <a:r>
                <a:rPr lang="en-US" altLang="ko-KR" sz="14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14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분들을 </a:t>
              </a:r>
              <a:endParaRPr lang="en-US" altLang="ko-KR" sz="14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r>
                <a:rPr lang="ko-KR" altLang="en-US" sz="14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위한 자산을 내 손으로 직접 관리하는 자산관리 모바일 앱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D86DBF2-9042-4786-A196-922FB2C60B15}"/>
                </a:ext>
              </a:extLst>
            </p:cNvPr>
            <p:cNvSpPr txBox="1"/>
            <p:nvPr/>
          </p:nvSpPr>
          <p:spPr>
            <a:xfrm>
              <a:off x="7275123" y="3382016"/>
              <a:ext cx="3834704" cy="1024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3454F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01 </a:t>
              </a:r>
              <a:r>
                <a:rPr lang="ko-KR" altLang="en-US" sz="1200" dirty="0">
                  <a:solidFill>
                    <a:srgbClr val="43454F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사용자 소비내역 분석</a:t>
              </a:r>
              <a:endParaRPr lang="en-US" altLang="ko-KR" sz="1200" dirty="0">
                <a:solidFill>
                  <a:srgbClr val="43454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43454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과거의 카드내역을 분석해 소비내역 시각화 제공</a:t>
              </a:r>
              <a:endParaRPr lang="en-US" altLang="ko-KR" sz="12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43454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분석된 소비패턴을 기반으로 과소비 항목 체크 </a:t>
              </a:r>
              <a:r>
                <a:rPr lang="en-US" altLang="ko-KR" sz="1200" dirty="0">
                  <a:solidFill>
                    <a:srgbClr val="43454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&amp; </a:t>
              </a:r>
              <a:r>
                <a:rPr lang="ko-KR" altLang="en-US" sz="1200" dirty="0">
                  <a:solidFill>
                    <a:srgbClr val="43454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알림 전송</a:t>
              </a:r>
              <a:endParaRPr lang="en-US" altLang="ko-KR" sz="12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43454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사용자가 원하는 지출관리 항목을 정해 해당 항목만 관리</a:t>
              </a:r>
              <a:endParaRPr lang="en-US" altLang="ko-KR" sz="12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F5F2FD6-D919-4925-9D3C-9C8778BB9E46}"/>
                </a:ext>
              </a:extLst>
            </p:cNvPr>
            <p:cNvSpPr txBox="1"/>
            <p:nvPr/>
          </p:nvSpPr>
          <p:spPr>
            <a:xfrm>
              <a:off x="7275123" y="4481868"/>
              <a:ext cx="4464077" cy="146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3454F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02 </a:t>
              </a:r>
              <a:r>
                <a:rPr lang="ko-KR" altLang="en-US" sz="1200" dirty="0">
                  <a:solidFill>
                    <a:srgbClr val="43454F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매달 정한 투자 금액과 절약한 돈으로 투자 권유</a:t>
              </a:r>
              <a:endParaRPr lang="en-US" altLang="ko-KR" sz="1200" dirty="0">
                <a:solidFill>
                  <a:srgbClr val="43454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43454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매달 정한 투자 금액 </a:t>
              </a:r>
              <a:r>
                <a:rPr lang="en-US" altLang="ko-KR" sz="1200" dirty="0">
                  <a:solidFill>
                    <a:srgbClr val="43454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+ </a:t>
              </a:r>
              <a:r>
                <a:rPr lang="ko-KR" altLang="en-US" sz="1200" dirty="0">
                  <a:solidFill>
                    <a:srgbClr val="43454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과소비를 막아 생긴 여유 자금 으로 </a:t>
              </a:r>
              <a:br>
                <a:rPr lang="en-US" altLang="ko-KR" sz="1200" dirty="0">
                  <a:solidFill>
                    <a:srgbClr val="43454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ko-KR" altLang="en-US" sz="1200" dirty="0">
                  <a:solidFill>
                    <a:srgbClr val="43454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가능한 투자 권유</a:t>
              </a:r>
              <a:endParaRPr lang="en-US" altLang="ko-KR" sz="12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43454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현재 경기를 바탕으로 자산 분배 비율 조정</a:t>
              </a:r>
              <a:r>
                <a:rPr lang="en-US" altLang="ko-KR" sz="1200" dirty="0">
                  <a:solidFill>
                    <a:srgbClr val="43454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ko-KR" altLang="en-US" sz="1200" dirty="0">
                  <a:solidFill>
                    <a:srgbClr val="43454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사용자가 관심있게 </a:t>
              </a:r>
              <a:br>
                <a:rPr lang="en-US" altLang="ko-KR" sz="1200" dirty="0">
                  <a:solidFill>
                    <a:srgbClr val="43454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</a:br>
              <a:r>
                <a:rPr lang="ko-KR" altLang="en-US" sz="1200" dirty="0">
                  <a:solidFill>
                    <a:srgbClr val="43454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투자할 만한 분야 추천</a:t>
              </a:r>
              <a:endParaRPr lang="en-US" altLang="ko-KR" sz="12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rgbClr val="43454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ex. </a:t>
              </a:r>
              <a:r>
                <a:rPr lang="ko-KR" altLang="en-US" sz="1200" dirty="0">
                  <a:solidFill>
                    <a:srgbClr val="43454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커피 한 잔 값으로도 할 수 있는 소액 투자</a:t>
              </a:r>
              <a:endParaRPr lang="en-US" altLang="ko-KR" sz="1200" dirty="0">
                <a:solidFill>
                  <a:srgbClr val="43454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936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10" y="441950"/>
            <a:ext cx="6096000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주제 선정 배경 </a:t>
            </a: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 – 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자료조사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01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소개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A15EB45-A539-4844-BF68-B58AED36F450}"/>
              </a:ext>
            </a:extLst>
          </p:cNvPr>
          <p:cNvGrpSpPr/>
          <p:nvPr/>
        </p:nvGrpSpPr>
        <p:grpSpPr>
          <a:xfrm>
            <a:off x="976358" y="2368957"/>
            <a:ext cx="4916593" cy="2319452"/>
            <a:chOff x="1422816" y="1092356"/>
            <a:chExt cx="6170639" cy="2911061"/>
          </a:xfrm>
        </p:grpSpPr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03011A1D-7539-4A63-AEB7-0468E5EA6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9405" y="1092356"/>
              <a:ext cx="5505450" cy="84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4">
              <a:extLst>
                <a:ext uri="{FF2B5EF4-FFF2-40B4-BE49-F238E27FC236}">
                  <a16:creationId xmlns:a16="http://schemas.microsoft.com/office/drawing/2014/main" id="{78973767-E52F-48C5-83F7-791AE9920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040" y="3167433"/>
              <a:ext cx="4741782" cy="283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6">
              <a:extLst>
                <a:ext uri="{FF2B5EF4-FFF2-40B4-BE49-F238E27FC236}">
                  <a16:creationId xmlns:a16="http://schemas.microsoft.com/office/drawing/2014/main" id="{F738A647-C6E8-486A-A8F7-9B73359E99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2816" y="1962799"/>
              <a:ext cx="5734050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8">
              <a:extLst>
                <a:ext uri="{FF2B5EF4-FFF2-40B4-BE49-F238E27FC236}">
                  <a16:creationId xmlns:a16="http://schemas.microsoft.com/office/drawing/2014/main" id="{F5D12040-9298-4284-A8AB-C28EA97B3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598" y="3596112"/>
              <a:ext cx="4378533" cy="407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10">
              <a:extLst>
                <a:ext uri="{FF2B5EF4-FFF2-40B4-BE49-F238E27FC236}">
                  <a16:creationId xmlns:a16="http://schemas.microsoft.com/office/drawing/2014/main" id="{24536FF1-FCD8-4AE5-9FB5-499C5F3DD7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9405" y="2650841"/>
              <a:ext cx="5734050" cy="37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411A01A-305D-43CE-A896-13E34E9DE7A3}"/>
                </a:ext>
              </a:extLst>
            </p:cNvPr>
            <p:cNvSpPr/>
            <p:nvPr/>
          </p:nvSpPr>
          <p:spPr>
            <a:xfrm>
              <a:off x="5338997" y="3596112"/>
              <a:ext cx="1514006" cy="359764"/>
            </a:xfrm>
            <a:prstGeom prst="rect">
              <a:avLst/>
            </a:prstGeom>
            <a:solidFill>
              <a:srgbClr val="FFEB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AEBFA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A156444-0530-43A3-8B29-E9B0F885D49B}"/>
                </a:ext>
              </a:extLst>
            </p:cNvPr>
            <p:cNvSpPr/>
            <p:nvPr/>
          </p:nvSpPr>
          <p:spPr>
            <a:xfrm>
              <a:off x="5883639" y="2650841"/>
              <a:ext cx="1656412" cy="322424"/>
            </a:xfrm>
            <a:prstGeom prst="rect">
              <a:avLst/>
            </a:prstGeom>
            <a:solidFill>
              <a:srgbClr val="FFEB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AEBFA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49518B4-8854-4140-B183-0B408CE9FDEC}"/>
                </a:ext>
              </a:extLst>
            </p:cNvPr>
            <p:cNvSpPr/>
            <p:nvPr/>
          </p:nvSpPr>
          <p:spPr>
            <a:xfrm>
              <a:off x="3566160" y="2032000"/>
              <a:ext cx="3408679" cy="381000"/>
            </a:xfrm>
            <a:prstGeom prst="rect">
              <a:avLst/>
            </a:prstGeom>
            <a:solidFill>
              <a:srgbClr val="FFEB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AEBFA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C1BD252-34D3-447D-B604-F3377116A4B5}"/>
                </a:ext>
              </a:extLst>
            </p:cNvPr>
            <p:cNvSpPr/>
            <p:nvPr/>
          </p:nvSpPr>
          <p:spPr>
            <a:xfrm>
              <a:off x="2011681" y="1505883"/>
              <a:ext cx="2372360" cy="364192"/>
            </a:xfrm>
            <a:prstGeom prst="rect">
              <a:avLst/>
            </a:prstGeom>
            <a:solidFill>
              <a:srgbClr val="FFEB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AEBFA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8B06BCC-410E-43CF-AF37-E77839BB3B00}"/>
              </a:ext>
            </a:extLst>
          </p:cNvPr>
          <p:cNvGrpSpPr/>
          <p:nvPr/>
        </p:nvGrpSpPr>
        <p:grpSpPr>
          <a:xfrm>
            <a:off x="6579206" y="1555517"/>
            <a:ext cx="4502400" cy="4367291"/>
            <a:chOff x="6933470" y="2914863"/>
            <a:chExt cx="3845571" cy="3730172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1C3D5F51-385B-4355-B4A4-8E070CC3989D}"/>
                </a:ext>
              </a:extLst>
            </p:cNvPr>
            <p:cNvSpPr/>
            <p:nvPr/>
          </p:nvSpPr>
          <p:spPr>
            <a:xfrm>
              <a:off x="6933470" y="2914863"/>
              <a:ext cx="3845571" cy="3730172"/>
            </a:xfrm>
            <a:prstGeom prst="roundRect">
              <a:avLst>
                <a:gd name="adj" fmla="val 6161"/>
              </a:avLst>
            </a:prstGeom>
            <a:solidFill>
              <a:srgbClr val="191F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58BBE611-9CCB-4600-BF05-297067512839}"/>
                </a:ext>
              </a:extLst>
            </p:cNvPr>
            <p:cNvGrpSpPr/>
            <p:nvPr/>
          </p:nvGrpSpPr>
          <p:grpSpPr>
            <a:xfrm>
              <a:off x="7199689" y="3778580"/>
              <a:ext cx="3346607" cy="2686312"/>
              <a:chOff x="6728011" y="4118616"/>
              <a:chExt cx="4545128" cy="3648361"/>
            </a:xfrm>
          </p:grpSpPr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EB8719D9-DE3B-459C-B976-45FB9CCEB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28011" y="4118616"/>
                <a:ext cx="4544786" cy="757465"/>
              </a:xfrm>
              <a:prstGeom prst="rect">
                <a:avLst/>
              </a:prstGeom>
            </p:spPr>
          </p:pic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08A5D58F-6F1E-4870-99C9-B572E173BB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28350" y="4871757"/>
                <a:ext cx="4544789" cy="767785"/>
              </a:xfrm>
              <a:prstGeom prst="rect">
                <a:avLst/>
              </a:prstGeom>
            </p:spPr>
          </p:pic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5EC0CBCA-34AB-4CC7-BD79-22A1382B9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28349" y="5632834"/>
                <a:ext cx="4544784" cy="605971"/>
              </a:xfrm>
              <a:prstGeom prst="rect">
                <a:avLst/>
              </a:prstGeom>
            </p:spPr>
          </p:pic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0B2CDFEC-14B3-4AEB-B830-12827CC244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28347" y="6234060"/>
                <a:ext cx="4544784" cy="759523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7CACDD94-5965-4242-99F3-13126DE5D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28348" y="6991946"/>
                <a:ext cx="4544784" cy="775031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279A676-1B41-4D7B-AA16-485D0EE0CB2D}"/>
                </a:ext>
              </a:extLst>
            </p:cNvPr>
            <p:cNvSpPr txBox="1"/>
            <p:nvPr/>
          </p:nvSpPr>
          <p:spPr>
            <a:xfrm>
              <a:off x="7199689" y="3126579"/>
              <a:ext cx="3530100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금융이 불편한 순간들</a:t>
              </a:r>
              <a:endParaRPr lang="en-US" altLang="ko-KR" sz="2400" dirty="0">
                <a:solidFill>
                  <a:schemeClr val="bg1">
                    <a:lumMod val="9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by toss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301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10" y="441950"/>
            <a:ext cx="6096000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주제 선정 배경 </a:t>
            </a: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2 - 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설문조사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6ED73C-42CC-42DF-977F-8C271300EAA9}"/>
              </a:ext>
            </a:extLst>
          </p:cNvPr>
          <p:cNvGrpSpPr/>
          <p:nvPr/>
        </p:nvGrpSpPr>
        <p:grpSpPr>
          <a:xfrm>
            <a:off x="0" y="1703677"/>
            <a:ext cx="6765055" cy="3479648"/>
            <a:chOff x="0" y="1703677"/>
            <a:chExt cx="6765055" cy="347964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70C785-7655-471B-AF5A-3C8ABE706DB2}"/>
                </a:ext>
              </a:extLst>
            </p:cNvPr>
            <p:cNvSpPr txBox="1"/>
            <p:nvPr/>
          </p:nvSpPr>
          <p:spPr>
            <a:xfrm>
              <a:off x="412034" y="1703677"/>
              <a:ext cx="6353021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현재 사용하고 있는 자산관리서비스는 무엇인가요</a:t>
              </a:r>
              <a:r>
                <a:rPr lang="en-US" altLang="ko-KR" sz="2400" dirty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?*</a:t>
              </a:r>
              <a:endParaRPr lang="ko-KR" altLang="en-US" sz="24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6CB3AE-3C8C-43D7-A38D-56EA2DC5598E}"/>
                </a:ext>
              </a:extLst>
            </p:cNvPr>
            <p:cNvSpPr txBox="1"/>
            <p:nvPr/>
          </p:nvSpPr>
          <p:spPr>
            <a:xfrm>
              <a:off x="5676900" y="2059609"/>
              <a:ext cx="10118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(</a:t>
              </a:r>
              <a:r>
                <a:rPr lang="ko-KR" altLang="en-US" sz="11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중복응답가능</a:t>
              </a:r>
              <a:r>
                <a:rPr lang="en-US" altLang="ko-KR" sz="11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</a:t>
              </a:r>
              <a:endParaRPr lang="ko-KR" altLang="en-US" sz="11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D5C7EE7-4B19-4459-B401-4B495A7A5D27}"/>
                </a:ext>
              </a:extLst>
            </p:cNvPr>
            <p:cNvSpPr/>
            <p:nvPr/>
          </p:nvSpPr>
          <p:spPr>
            <a:xfrm>
              <a:off x="0" y="2536116"/>
              <a:ext cx="5040000" cy="720395"/>
            </a:xfrm>
            <a:prstGeom prst="rect">
              <a:avLst/>
            </a:prstGeom>
            <a:solidFill>
              <a:srgbClr val="F2DA00"/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3BA26E-0150-4B7E-A12D-AE4474A4193F}"/>
                </a:ext>
              </a:extLst>
            </p:cNvPr>
            <p:cNvSpPr/>
            <p:nvPr/>
          </p:nvSpPr>
          <p:spPr>
            <a:xfrm>
              <a:off x="8324" y="3501297"/>
              <a:ext cx="3240000" cy="720395"/>
            </a:xfrm>
            <a:prstGeom prst="rect">
              <a:avLst/>
            </a:prstGeom>
            <a:solidFill>
              <a:srgbClr val="004DF7"/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4CFA3A-221D-4735-8CA7-EB8BD80037AB}"/>
                </a:ext>
              </a:extLst>
            </p:cNvPr>
            <p:cNvSpPr txBox="1"/>
            <p:nvPr/>
          </p:nvSpPr>
          <p:spPr>
            <a:xfrm>
              <a:off x="3705309" y="2723864"/>
              <a:ext cx="1186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1D1D1D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카카오페이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D0E5C5-755E-4F17-93C5-9EA344648C0B}"/>
                </a:ext>
              </a:extLst>
            </p:cNvPr>
            <p:cNvSpPr txBox="1"/>
            <p:nvPr/>
          </p:nvSpPr>
          <p:spPr>
            <a:xfrm>
              <a:off x="2489737" y="3676828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토스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531066-44EC-47DC-A568-079E799BCE53}"/>
                </a:ext>
              </a:extLst>
            </p:cNvPr>
            <p:cNvSpPr txBox="1"/>
            <p:nvPr/>
          </p:nvSpPr>
          <p:spPr>
            <a:xfrm>
              <a:off x="5260228" y="2723864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1D1D1D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69%</a:t>
              </a:r>
              <a:endParaRPr lang="ko-KR" altLang="en-US" dirty="0">
                <a:solidFill>
                  <a:srgbClr val="1D1D1D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EA45DC-C8CD-4168-993F-7C0D52C08641}"/>
                </a:ext>
              </a:extLst>
            </p:cNvPr>
            <p:cNvSpPr txBox="1"/>
            <p:nvPr/>
          </p:nvSpPr>
          <p:spPr>
            <a:xfrm>
              <a:off x="3386412" y="3676828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1D1D1D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48%</a:t>
              </a:r>
              <a:endParaRPr lang="ko-KR" altLang="en-US" dirty="0">
                <a:solidFill>
                  <a:srgbClr val="1D1D1D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E951EBD-5BE8-4F93-8665-CBF002824AF4}"/>
                </a:ext>
              </a:extLst>
            </p:cNvPr>
            <p:cNvSpPr/>
            <p:nvPr/>
          </p:nvSpPr>
          <p:spPr>
            <a:xfrm>
              <a:off x="8324" y="4462930"/>
              <a:ext cx="1844040" cy="7203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A61232-E34B-42A3-8EE0-8CF494F78C30}"/>
                </a:ext>
              </a:extLst>
            </p:cNvPr>
            <p:cNvSpPr txBox="1"/>
            <p:nvPr/>
          </p:nvSpPr>
          <p:spPr>
            <a:xfrm>
              <a:off x="278789" y="4638461"/>
              <a:ext cx="144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solidFill>
                    <a:srgbClr val="1D1D1D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사용하지 않음</a:t>
              </a:r>
              <a:endParaRPr lang="ko-KR" altLang="en-US" dirty="0">
                <a:solidFill>
                  <a:srgbClr val="1D1D1D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706F42-9A38-4F5A-B5E8-18E82CD37F2E}"/>
                </a:ext>
              </a:extLst>
            </p:cNvPr>
            <p:cNvSpPr txBox="1"/>
            <p:nvPr/>
          </p:nvSpPr>
          <p:spPr>
            <a:xfrm>
              <a:off x="2056001" y="4638461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1D1D1D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27%</a:t>
              </a:r>
              <a:endParaRPr lang="ko-KR" altLang="en-US" dirty="0">
                <a:solidFill>
                  <a:srgbClr val="1D1D1D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EC8A7A-856C-4DDC-88E7-A4E2F7A77341}"/>
              </a:ext>
            </a:extLst>
          </p:cNvPr>
          <p:cNvGrpSpPr/>
          <p:nvPr/>
        </p:nvGrpSpPr>
        <p:grpSpPr>
          <a:xfrm>
            <a:off x="5418307" y="2485273"/>
            <a:ext cx="6495520" cy="3877911"/>
            <a:chOff x="5418307" y="2485273"/>
            <a:chExt cx="6495520" cy="387791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7B9F85-1D18-4BA4-9235-C12953C0A02A}"/>
                </a:ext>
              </a:extLst>
            </p:cNvPr>
            <p:cNvSpPr txBox="1"/>
            <p:nvPr/>
          </p:nvSpPr>
          <p:spPr>
            <a:xfrm>
              <a:off x="8370131" y="2485273"/>
              <a:ext cx="3531736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본인의 카드 이용 </a:t>
              </a:r>
              <a:endPara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  <a:p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내역을 분석 받고 싶으신가요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?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A9D4DEF-F7AA-4FD0-834F-6D9F6CBBF461}"/>
                </a:ext>
              </a:extLst>
            </p:cNvPr>
            <p:cNvGrpSpPr/>
            <p:nvPr/>
          </p:nvGrpSpPr>
          <p:grpSpPr>
            <a:xfrm>
              <a:off x="5418307" y="3432926"/>
              <a:ext cx="2932569" cy="2930258"/>
              <a:chOff x="4710226" y="3857368"/>
              <a:chExt cx="2598820" cy="2596772"/>
            </a:xfrm>
          </p:grpSpPr>
          <p:sp>
            <p:nvSpPr>
              <p:cNvPr id="42" name="부분 원형 41">
                <a:extLst>
                  <a:ext uri="{FF2B5EF4-FFF2-40B4-BE49-F238E27FC236}">
                    <a16:creationId xmlns:a16="http://schemas.microsoft.com/office/drawing/2014/main" id="{F567948B-CD48-4AC2-AF07-BD1CE3A7C1EA}"/>
                  </a:ext>
                </a:extLst>
              </p:cNvPr>
              <p:cNvSpPr/>
              <p:nvPr/>
            </p:nvSpPr>
            <p:spPr>
              <a:xfrm>
                <a:off x="4710226" y="3857368"/>
                <a:ext cx="2596772" cy="2596772"/>
              </a:xfrm>
              <a:prstGeom prst="pie">
                <a:avLst>
                  <a:gd name="adj1" fmla="val 80400"/>
                  <a:gd name="adj2" fmla="val 1620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부분 원형 42">
                <a:extLst>
                  <a:ext uri="{FF2B5EF4-FFF2-40B4-BE49-F238E27FC236}">
                    <a16:creationId xmlns:a16="http://schemas.microsoft.com/office/drawing/2014/main" id="{7BAE0228-C4C1-415B-81B8-2F4873E74F85}"/>
                  </a:ext>
                </a:extLst>
              </p:cNvPr>
              <p:cNvSpPr/>
              <p:nvPr/>
            </p:nvSpPr>
            <p:spPr>
              <a:xfrm rot="5400000">
                <a:off x="4914739" y="3872608"/>
                <a:ext cx="2394307" cy="2394307"/>
              </a:xfrm>
              <a:prstGeom prst="pie">
                <a:avLst>
                  <a:gd name="adj1" fmla="val 10798823"/>
                  <a:gd name="adj2" fmla="val 162601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5146AB-B950-4BA2-B9EC-ADBFFBD5A8A9}"/>
                </a:ext>
              </a:extLst>
            </p:cNvPr>
            <p:cNvSpPr txBox="1"/>
            <p:nvPr/>
          </p:nvSpPr>
          <p:spPr>
            <a:xfrm>
              <a:off x="8362761" y="3193159"/>
              <a:ext cx="3531736" cy="193899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보유 자산에 맞는 투자를</a:t>
              </a:r>
              <a:endPara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  <a:p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권유해주는 서비스를 원하시나요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?</a:t>
              </a:r>
            </a:p>
            <a:p>
              <a:pPr algn="ctr"/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.</a:t>
              </a:r>
            </a:p>
            <a:p>
              <a:pPr algn="ctr"/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.</a:t>
              </a:r>
            </a:p>
            <a:p>
              <a:pPr algn="ctr"/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.</a:t>
              </a:r>
              <a:endPara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  <a:p>
              <a:endPara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9E436A0-4DBB-4ACE-BC99-9783254361B5}"/>
                </a:ext>
              </a:extLst>
            </p:cNvPr>
            <p:cNvSpPr txBox="1"/>
            <p:nvPr/>
          </p:nvSpPr>
          <p:spPr>
            <a:xfrm>
              <a:off x="6429222" y="5094376"/>
              <a:ext cx="548460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5400" dirty="0">
                  <a:solidFill>
                    <a:schemeClr val="tx2">
                      <a:lumMod val="50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매우 그래요</a:t>
              </a:r>
              <a:r>
                <a:rPr lang="en-US" altLang="ko-KR" sz="5400" dirty="0">
                  <a:solidFill>
                    <a:schemeClr val="tx2">
                      <a:lumMod val="50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, 75% </a:t>
              </a:r>
              <a:endParaRPr lang="ko-KR" altLang="en-US" sz="5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01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소개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BEF095-CF23-48D4-BD01-75E0941AE64F}"/>
              </a:ext>
            </a:extLst>
          </p:cNvPr>
          <p:cNvSpPr txBox="1"/>
          <p:nvPr/>
        </p:nvSpPr>
        <p:spPr>
          <a:xfrm>
            <a:off x="7683948" y="6531991"/>
            <a:ext cx="44550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43454F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*2021.04.01~04.10 </a:t>
            </a:r>
            <a:r>
              <a:rPr lang="ko-KR" altLang="en-US" sz="1100" dirty="0">
                <a:solidFill>
                  <a:srgbClr val="43454F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동안 </a:t>
            </a:r>
            <a:r>
              <a:rPr lang="en-US" altLang="ko-KR" sz="1100" dirty="0">
                <a:solidFill>
                  <a:srgbClr val="43454F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20</a:t>
            </a:r>
            <a:r>
              <a:rPr lang="ko-KR" altLang="en-US" sz="1100" dirty="0">
                <a:solidFill>
                  <a:srgbClr val="43454F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대 </a:t>
            </a:r>
            <a:r>
              <a:rPr lang="en-US" altLang="ko-KR" sz="1100" dirty="0">
                <a:solidFill>
                  <a:srgbClr val="43454F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116</a:t>
            </a:r>
            <a:r>
              <a:rPr lang="ko-KR" altLang="en-US" sz="1100" dirty="0">
                <a:solidFill>
                  <a:srgbClr val="43454F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명을 대상으로 진행한 설문조사 결과입니다</a:t>
            </a:r>
          </a:p>
        </p:txBody>
      </p:sp>
    </p:spTree>
    <p:extLst>
      <p:ext uri="{BB962C8B-B14F-4D97-AF65-F5344CB8AC3E}">
        <p14:creationId xmlns:p14="http://schemas.microsoft.com/office/powerpoint/2010/main" val="133582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10" y="441950"/>
            <a:ext cx="7158834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[2~4] 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텍스트 </a:t>
            </a:r>
            <a:r>
              <a:rPr lang="ko-KR" altLang="en-US" sz="2800" dirty="0" err="1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전처리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및 데이터 시각화 연습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내용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BDBF55-F49C-4DCD-86F5-686A30F14FFB}"/>
              </a:ext>
            </a:extLst>
          </p:cNvPr>
          <p:cNvGrpSpPr/>
          <p:nvPr/>
        </p:nvGrpSpPr>
        <p:grpSpPr>
          <a:xfrm>
            <a:off x="710077" y="1304076"/>
            <a:ext cx="6618741" cy="1806107"/>
            <a:chOff x="2633663" y="4923947"/>
            <a:chExt cx="10200930" cy="278360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079988-74FC-4E9B-AA32-D050E3F8D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5373763"/>
              <a:ext cx="10167593" cy="233379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3361548-05D4-46A6-B929-7CD66E5AD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3663" y="4923947"/>
              <a:ext cx="10186643" cy="692513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89690B-73A6-4D1F-9716-092CF3B77E30}"/>
              </a:ext>
            </a:extLst>
          </p:cNvPr>
          <p:cNvSpPr/>
          <p:nvPr/>
        </p:nvSpPr>
        <p:spPr>
          <a:xfrm>
            <a:off x="2353780" y="1744767"/>
            <a:ext cx="550387" cy="293772"/>
          </a:xfrm>
          <a:prstGeom prst="rect">
            <a:avLst/>
          </a:prstGeom>
          <a:noFill/>
          <a:ln w="571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05DDCA-0514-453B-9A00-B38042F1D700}"/>
              </a:ext>
            </a:extLst>
          </p:cNvPr>
          <p:cNvSpPr/>
          <p:nvPr/>
        </p:nvSpPr>
        <p:spPr>
          <a:xfrm>
            <a:off x="2353780" y="2472416"/>
            <a:ext cx="855187" cy="293772"/>
          </a:xfrm>
          <a:prstGeom prst="rect">
            <a:avLst/>
          </a:prstGeom>
          <a:noFill/>
          <a:ln w="571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329FAD-A1A5-44ED-9B19-364F696C4889}"/>
              </a:ext>
            </a:extLst>
          </p:cNvPr>
          <p:cNvSpPr txBox="1"/>
          <p:nvPr/>
        </p:nvSpPr>
        <p:spPr>
          <a:xfrm>
            <a:off x="2353780" y="1714614"/>
            <a:ext cx="51166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3366F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한국어로 제공되는 국내 카드사의 </a:t>
            </a:r>
            <a:endParaRPr lang="en-US" altLang="ko-KR" sz="1600" dirty="0">
              <a:solidFill>
                <a:srgbClr val="3366F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3366F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신용카드 이용거래내역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5980817-A4E8-4C98-BDF7-81FC95C53656}"/>
              </a:ext>
            </a:extLst>
          </p:cNvPr>
          <p:cNvSpPr/>
          <p:nvPr/>
        </p:nvSpPr>
        <p:spPr>
          <a:xfrm>
            <a:off x="6390833" y="1753404"/>
            <a:ext cx="928715" cy="475726"/>
          </a:xfrm>
          <a:prstGeom prst="rightArrow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08C7F7-7D4B-4EAD-AA08-F3350DBEECEA}"/>
              </a:ext>
            </a:extLst>
          </p:cNvPr>
          <p:cNvSpPr txBox="1"/>
          <p:nvPr/>
        </p:nvSpPr>
        <p:spPr>
          <a:xfrm>
            <a:off x="7470388" y="1570236"/>
            <a:ext cx="1840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3366F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형태소분석기 패키지</a:t>
            </a:r>
            <a:endParaRPr lang="en-US" altLang="ko-KR" sz="1600" dirty="0">
              <a:solidFill>
                <a:srgbClr val="3366FF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366F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koNLP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RmecabKo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2827F70-74FB-481B-9B97-4400AFB5E7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766"/>
          <a:stretch/>
        </p:blipFill>
        <p:spPr>
          <a:xfrm>
            <a:off x="8470949" y="2724070"/>
            <a:ext cx="2918719" cy="37441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47A61C-AB87-4190-B358-3D79C682A630}"/>
              </a:ext>
            </a:extLst>
          </p:cNvPr>
          <p:cNvSpPr txBox="1"/>
          <p:nvPr/>
        </p:nvSpPr>
        <p:spPr>
          <a:xfrm>
            <a:off x="731707" y="3280032"/>
            <a:ext cx="6883797" cy="111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Tidyverse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KoNLP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RmecanKo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등의 패키지와 </a:t>
            </a:r>
            <a:r>
              <a:rPr lang="ko-KR" altLang="en-US" sz="1400" dirty="0">
                <a:solidFill>
                  <a:srgbClr val="00206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형태소분석</a:t>
            </a:r>
            <a:r>
              <a:rPr lang="en-US" altLang="ko-KR" sz="1400" dirty="0">
                <a:solidFill>
                  <a:srgbClr val="00206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</a:t>
            </a:r>
            <a:r>
              <a:rPr lang="ko-KR" altLang="en-US" sz="1400" dirty="0">
                <a:solidFill>
                  <a:srgbClr val="00206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텍스트분석의 정량적 지표</a:t>
            </a:r>
            <a:r>
              <a:rPr lang="ko-KR" altLang="en-US" sz="1400" dirty="0">
                <a:solidFill>
                  <a:srgbClr val="00206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등에 대해 학습하는 시간을 가졌습니다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KoNLP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패키지를 활용하여 </a:t>
            </a:r>
            <a:r>
              <a:rPr lang="ko-KR" altLang="en-US" sz="1400" dirty="0">
                <a:solidFill>
                  <a:srgbClr val="00206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네이버 기사의 댓글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형태소 단위로 </a:t>
            </a:r>
            <a:r>
              <a:rPr lang="ko-KR" altLang="en-US" sz="1400" dirty="0">
                <a:solidFill>
                  <a:srgbClr val="00206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토큰화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하고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단어출현빈도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동시출현빈도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등을 계산하여 </a:t>
            </a:r>
            <a:r>
              <a:rPr lang="ko-KR" altLang="en-US" sz="1400" dirty="0">
                <a:solidFill>
                  <a:srgbClr val="00206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연관분석 기법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과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연관지어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적용해보았습니다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04996EB-9FC2-4048-9FF6-6A738D6B5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638" y="4596135"/>
            <a:ext cx="4716462" cy="18199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81DB8F-1067-4864-A1EF-3F42E65EAAEE}"/>
              </a:ext>
            </a:extLst>
          </p:cNvPr>
          <p:cNvSpPr txBox="1"/>
          <p:nvPr/>
        </p:nvSpPr>
        <p:spPr>
          <a:xfrm>
            <a:off x="4272575" y="6468199"/>
            <a:ext cx="3176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⬆ 기사 본문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페이북 OTF Medium" panose="00000600000000000000" pitchFamily="50" charset="-127"/>
              <a:ea typeface="페이북 OTF Medium" panose="000006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6C4FE7-22E6-43FB-9309-37A535B75557}"/>
              </a:ext>
            </a:extLst>
          </p:cNvPr>
          <p:cNvSpPr txBox="1"/>
          <p:nvPr/>
        </p:nvSpPr>
        <p:spPr>
          <a:xfrm>
            <a:off x="8369042" y="6468199"/>
            <a:ext cx="3176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⬆ 형태소 토큰화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&amp;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불용어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 처리 결과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페이북 OTF Medium" panose="00000600000000000000" pitchFamily="50" charset="-127"/>
              <a:ea typeface="페이북 OTF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90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10" y="441950"/>
            <a:ext cx="7158834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[2~4]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텍스트 </a:t>
            </a:r>
            <a:r>
              <a:rPr lang="ko-KR" altLang="en-US" sz="2800" dirty="0" err="1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전처리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및 데이터 시각화 연습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내용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AFEB42-DDE1-4096-B7B2-63C31589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130" y="1530590"/>
            <a:ext cx="5517529" cy="10307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564E597-84CD-4C7E-9374-4BFAE223C480}"/>
              </a:ext>
            </a:extLst>
          </p:cNvPr>
          <p:cNvSpPr txBox="1"/>
          <p:nvPr/>
        </p:nvSpPr>
        <p:spPr>
          <a:xfrm>
            <a:off x="1216443" y="6385223"/>
            <a:ext cx="345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⬆ 국민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우리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농협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카카오뱅크 카드 데이터 수집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페이북 OTF Medium" panose="00000600000000000000" pitchFamily="50" charset="-127"/>
              <a:ea typeface="페이북 OTF Medium" panose="000006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5ED0B6-B290-414F-98B6-397ACB65EFEA}"/>
              </a:ext>
            </a:extLst>
          </p:cNvPr>
          <p:cNvSpPr txBox="1"/>
          <p:nvPr/>
        </p:nvSpPr>
        <p:spPr>
          <a:xfrm>
            <a:off x="724885" y="1014490"/>
            <a:ext cx="10510800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카드 거래 내역 데이터를 수집하여 카드사별 데이터 전처리를 진행하고</a:t>
            </a:r>
            <a:r>
              <a:rPr lang="en-US" altLang="ko-KR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400" dirty="0" err="1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시각화하여</a:t>
            </a:r>
            <a:r>
              <a:rPr lang="ko-KR" altLang="en-US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소비분석 레포트에 넣을 항목을 찾았습니다</a:t>
            </a:r>
            <a:r>
              <a:rPr lang="en-US" altLang="ko-KR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1400" dirty="0">
              <a:solidFill>
                <a:srgbClr val="43454F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85FFE9-0187-47E6-904B-13AF83C48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22" y="1443275"/>
            <a:ext cx="4154365" cy="48959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1F1608F-9FD3-49EA-94C3-390EAB97DE2E}"/>
              </a:ext>
            </a:extLst>
          </p:cNvPr>
          <p:cNvSpPr txBox="1"/>
          <p:nvPr/>
        </p:nvSpPr>
        <p:spPr>
          <a:xfrm>
            <a:off x="6531429" y="2633346"/>
            <a:ext cx="345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⬆ 우리은행 카드 데이터 예시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페이북 OTF Medium" panose="00000600000000000000" pitchFamily="50" charset="-127"/>
              <a:ea typeface="페이북 OTF Medium" panose="00000600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777DBD0-E9A3-4D2B-A44F-154F62B42D77}"/>
              </a:ext>
            </a:extLst>
          </p:cNvPr>
          <p:cNvSpPr/>
          <p:nvPr/>
        </p:nvSpPr>
        <p:spPr>
          <a:xfrm>
            <a:off x="5433180" y="3671355"/>
            <a:ext cx="1198703" cy="383993"/>
          </a:xfrm>
          <a:prstGeom prst="rect">
            <a:avLst/>
          </a:prstGeom>
          <a:solidFill>
            <a:srgbClr val="173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월별 사용금액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6A1BB2-24F5-48AD-9C01-8547E05CA514}"/>
              </a:ext>
            </a:extLst>
          </p:cNvPr>
          <p:cNvSpPr txBox="1"/>
          <p:nvPr/>
        </p:nvSpPr>
        <p:spPr>
          <a:xfrm>
            <a:off x="5365217" y="3108712"/>
            <a:ext cx="300595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카드데이터 시각화 항목</a:t>
            </a:r>
            <a:endParaRPr lang="ko-KR" altLang="en-US" sz="24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86B41FE-5ACC-4D42-B657-14A8675A4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897" y="3576904"/>
            <a:ext cx="4833413" cy="308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12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10" y="441950"/>
            <a:ext cx="7158834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[2~4]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텍스트 </a:t>
            </a:r>
            <a:r>
              <a:rPr lang="ko-KR" altLang="en-US" sz="2800" dirty="0" err="1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전처리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및 데이터 시각화 연습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내용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AFEB42-DDE1-4096-B7B2-63C31589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130" y="1530590"/>
            <a:ext cx="5517529" cy="10307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564E597-84CD-4C7E-9374-4BFAE223C480}"/>
              </a:ext>
            </a:extLst>
          </p:cNvPr>
          <p:cNvSpPr txBox="1"/>
          <p:nvPr/>
        </p:nvSpPr>
        <p:spPr>
          <a:xfrm>
            <a:off x="1216443" y="6385223"/>
            <a:ext cx="345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⬆ 국민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우리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농협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카카오뱅크 카드 데이터 수집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페이북 OTF Medium" panose="00000600000000000000" pitchFamily="50" charset="-127"/>
              <a:ea typeface="페이북 OTF Medium" panose="000006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5ED0B6-B290-414F-98B6-397ACB65EFEA}"/>
              </a:ext>
            </a:extLst>
          </p:cNvPr>
          <p:cNvSpPr txBox="1"/>
          <p:nvPr/>
        </p:nvSpPr>
        <p:spPr>
          <a:xfrm>
            <a:off x="724885" y="1014490"/>
            <a:ext cx="10510800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카드 거래 내역 데이터를 수집하여 카드사별 데이터 전처리를 진행하고</a:t>
            </a:r>
            <a:r>
              <a:rPr lang="en-US" altLang="ko-KR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400" dirty="0" err="1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시각화하여</a:t>
            </a:r>
            <a:r>
              <a:rPr lang="ko-KR" altLang="en-US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소비분석 레포트에 넣을 항목을 찾았습니다</a:t>
            </a:r>
            <a:r>
              <a:rPr lang="en-US" altLang="ko-KR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1400" dirty="0">
              <a:solidFill>
                <a:srgbClr val="43454F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85FFE9-0187-47E6-904B-13AF83C48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22" y="1443275"/>
            <a:ext cx="4154365" cy="48959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1F1608F-9FD3-49EA-94C3-390EAB97DE2E}"/>
              </a:ext>
            </a:extLst>
          </p:cNvPr>
          <p:cNvSpPr txBox="1"/>
          <p:nvPr/>
        </p:nvSpPr>
        <p:spPr>
          <a:xfrm>
            <a:off x="6531429" y="2633346"/>
            <a:ext cx="345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⬆ 우리은행 카드 데이터 예시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페이북 OTF Medium" panose="00000600000000000000" pitchFamily="50" charset="-127"/>
              <a:ea typeface="페이북 OTF Medium" panose="00000600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777DBD0-E9A3-4D2B-A44F-154F62B42D77}"/>
              </a:ext>
            </a:extLst>
          </p:cNvPr>
          <p:cNvSpPr/>
          <p:nvPr/>
        </p:nvSpPr>
        <p:spPr>
          <a:xfrm>
            <a:off x="5433180" y="3671355"/>
            <a:ext cx="1198703" cy="383993"/>
          </a:xfrm>
          <a:prstGeom prst="rect">
            <a:avLst/>
          </a:prstGeom>
          <a:solidFill>
            <a:srgbClr val="173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월별 사용금액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FB7297-D394-4D4B-874C-46F4E8D431AF}"/>
              </a:ext>
            </a:extLst>
          </p:cNvPr>
          <p:cNvSpPr/>
          <p:nvPr/>
        </p:nvSpPr>
        <p:spPr>
          <a:xfrm>
            <a:off x="5433179" y="4099509"/>
            <a:ext cx="1198703" cy="383993"/>
          </a:xfrm>
          <a:prstGeom prst="rect">
            <a:avLst/>
          </a:prstGeom>
          <a:solidFill>
            <a:srgbClr val="173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일별 사용금액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6A1BB2-24F5-48AD-9C01-8547E05CA514}"/>
              </a:ext>
            </a:extLst>
          </p:cNvPr>
          <p:cNvSpPr txBox="1"/>
          <p:nvPr/>
        </p:nvSpPr>
        <p:spPr>
          <a:xfrm>
            <a:off x="5365217" y="3108712"/>
            <a:ext cx="300595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카드데이터 시각화 항목</a:t>
            </a:r>
            <a:endParaRPr lang="ko-KR" altLang="en-US" sz="24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53605CC-D5ED-4898-AD76-04F842FA2E50}"/>
              </a:ext>
            </a:extLst>
          </p:cNvPr>
          <p:cNvPicPr/>
          <p:nvPr/>
        </p:nvPicPr>
        <p:blipFill rotWithShape="1">
          <a:blip r:embed="rId4"/>
          <a:srcRect t="4108"/>
          <a:stretch/>
        </p:blipFill>
        <p:spPr>
          <a:xfrm>
            <a:off x="7208080" y="3631708"/>
            <a:ext cx="4154365" cy="30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56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90ED88-61B2-4472-85A2-7ECAF3841D1D}"/>
              </a:ext>
            </a:extLst>
          </p:cNvPr>
          <p:cNvSpPr txBox="1"/>
          <p:nvPr/>
        </p:nvSpPr>
        <p:spPr>
          <a:xfrm>
            <a:off x="506410" y="441950"/>
            <a:ext cx="7158834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[2~4]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텍스트 </a:t>
            </a:r>
            <a:r>
              <a:rPr lang="ko-KR" altLang="en-US" sz="2800" dirty="0" err="1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전처리</a:t>
            </a:r>
            <a:r>
              <a:rPr lang="ko-KR" altLang="en-US" sz="2800" dirty="0">
                <a:solidFill>
                  <a:srgbClr val="1E1F23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및 데이터 시각화 연습</a:t>
            </a:r>
            <a:endParaRPr lang="en-US" altLang="ko-KR" sz="2800" dirty="0">
              <a:solidFill>
                <a:srgbClr val="1E1F23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B04253-F357-4B04-8E64-01A142A1B007}"/>
              </a:ext>
            </a:extLst>
          </p:cNvPr>
          <p:cNvSpPr/>
          <p:nvPr/>
        </p:nvSpPr>
        <p:spPr>
          <a:xfrm>
            <a:off x="0" y="0"/>
            <a:ext cx="12192000" cy="412261"/>
          </a:xfrm>
          <a:prstGeom prst="rect">
            <a:avLst/>
          </a:prstGeom>
          <a:solidFill>
            <a:srgbClr val="E7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37E8-8BD5-494F-AFFF-42156E486D69}"/>
              </a:ext>
            </a:extLst>
          </p:cNvPr>
          <p:cNvSpPr txBox="1"/>
          <p:nvPr/>
        </p:nvSpPr>
        <p:spPr>
          <a:xfrm>
            <a:off x="9583791" y="90341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2021 AI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융합 </a:t>
            </a:r>
            <a:r>
              <a:rPr lang="ko-KR" altLang="en-US" sz="1100" dirty="0" err="1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캡스톤디자인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1</a:t>
            </a:r>
            <a:r>
              <a:rPr lang="ko-KR" altLang="en-US" sz="1100" dirty="0">
                <a:solidFill>
                  <a:srgbClr val="878DA2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코트라 고딕체" panose="02020603020101020101" pitchFamily="18" charset="-127"/>
              </a:rPr>
              <a:t>학기 최종발표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D2E998-933F-42DE-AC04-ACF65981C0F6}"/>
              </a:ext>
            </a:extLst>
          </p:cNvPr>
          <p:cNvSpPr txBox="1"/>
          <p:nvPr/>
        </p:nvSpPr>
        <p:spPr>
          <a:xfrm>
            <a:off x="498462" y="66450"/>
            <a:ext cx="1973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 </a:t>
            </a:r>
            <a:r>
              <a:rPr lang="ko-KR" altLang="en-US" sz="1600" i="0" dirty="0">
                <a:solidFill>
                  <a:srgbClr val="43454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내용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AFEB42-DDE1-4096-B7B2-63C31589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130" y="1530590"/>
            <a:ext cx="5517529" cy="10307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564E597-84CD-4C7E-9374-4BFAE223C480}"/>
              </a:ext>
            </a:extLst>
          </p:cNvPr>
          <p:cNvSpPr txBox="1"/>
          <p:nvPr/>
        </p:nvSpPr>
        <p:spPr>
          <a:xfrm>
            <a:off x="1216443" y="6385223"/>
            <a:ext cx="345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⬆ 국민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우리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농협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카카오뱅크 카드 데이터 수집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페이북 OTF Medium" panose="00000600000000000000" pitchFamily="50" charset="-127"/>
              <a:ea typeface="페이북 OTF Medium" panose="000006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5ED0B6-B290-414F-98B6-397ACB65EFEA}"/>
              </a:ext>
            </a:extLst>
          </p:cNvPr>
          <p:cNvSpPr txBox="1"/>
          <p:nvPr/>
        </p:nvSpPr>
        <p:spPr>
          <a:xfrm>
            <a:off x="724885" y="1014490"/>
            <a:ext cx="10510800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카드 거래 내역 데이터를 수집하여 카드사별 데이터 전처리를 진행하고</a:t>
            </a:r>
            <a:r>
              <a:rPr lang="en-US" altLang="ko-KR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400" dirty="0" err="1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시각화하여</a:t>
            </a:r>
            <a:r>
              <a:rPr lang="ko-KR" altLang="en-US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소비분석 레포트에 넣을 항목을 찾았습니다</a:t>
            </a:r>
            <a:r>
              <a:rPr lang="en-US" altLang="ko-KR" sz="1400" dirty="0">
                <a:solidFill>
                  <a:srgbClr val="43454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1400" dirty="0">
              <a:solidFill>
                <a:srgbClr val="43454F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85FFE9-0187-47E6-904B-13AF83C48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22" y="1443275"/>
            <a:ext cx="4154365" cy="48959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1F1608F-9FD3-49EA-94C3-390EAB97DE2E}"/>
              </a:ext>
            </a:extLst>
          </p:cNvPr>
          <p:cNvSpPr txBox="1"/>
          <p:nvPr/>
        </p:nvSpPr>
        <p:spPr>
          <a:xfrm>
            <a:off x="6531429" y="2633346"/>
            <a:ext cx="345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⬆ 우리은행 카드 데이터 예시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페이북 OTF Medium" panose="00000600000000000000" pitchFamily="50" charset="-127"/>
              <a:ea typeface="페이북 OTF Medium" panose="00000600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777DBD0-E9A3-4D2B-A44F-154F62B42D77}"/>
              </a:ext>
            </a:extLst>
          </p:cNvPr>
          <p:cNvSpPr/>
          <p:nvPr/>
        </p:nvSpPr>
        <p:spPr>
          <a:xfrm>
            <a:off x="5433180" y="3671355"/>
            <a:ext cx="1198703" cy="383993"/>
          </a:xfrm>
          <a:prstGeom prst="rect">
            <a:avLst/>
          </a:prstGeom>
          <a:solidFill>
            <a:srgbClr val="173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월별 사용금액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FB7297-D394-4D4B-874C-46F4E8D431AF}"/>
              </a:ext>
            </a:extLst>
          </p:cNvPr>
          <p:cNvSpPr/>
          <p:nvPr/>
        </p:nvSpPr>
        <p:spPr>
          <a:xfrm>
            <a:off x="5433179" y="4099509"/>
            <a:ext cx="1198703" cy="383993"/>
          </a:xfrm>
          <a:prstGeom prst="rect">
            <a:avLst/>
          </a:prstGeom>
          <a:solidFill>
            <a:srgbClr val="173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일별 사용금액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B705856-780F-4B7A-8179-500C11CABAB2}"/>
              </a:ext>
            </a:extLst>
          </p:cNvPr>
          <p:cNvSpPr/>
          <p:nvPr/>
        </p:nvSpPr>
        <p:spPr>
          <a:xfrm>
            <a:off x="5433179" y="4527663"/>
            <a:ext cx="1317477" cy="383993"/>
          </a:xfrm>
          <a:prstGeom prst="rect">
            <a:avLst/>
          </a:prstGeom>
          <a:solidFill>
            <a:srgbClr val="173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건수별 사용금액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6A1BB2-24F5-48AD-9C01-8547E05CA514}"/>
              </a:ext>
            </a:extLst>
          </p:cNvPr>
          <p:cNvSpPr txBox="1"/>
          <p:nvPr/>
        </p:nvSpPr>
        <p:spPr>
          <a:xfrm>
            <a:off x="5365217" y="3108712"/>
            <a:ext cx="300595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카드데이터 시각화 항목</a:t>
            </a:r>
            <a:endParaRPr lang="ko-KR" altLang="en-US" sz="24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1995AA2-CC7E-49B0-8AB8-D5D88E14F0A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074" y="3570377"/>
            <a:ext cx="4513534" cy="3028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1418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1899</Words>
  <Application>Microsoft Office PowerPoint</Application>
  <PresentationFormat>와이드스크린</PresentationFormat>
  <Paragraphs>348</Paragraphs>
  <Slides>27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AppleSDGothicNeoB00</vt:lpstr>
      <vt:lpstr>Noto Sans KR Regular</vt:lpstr>
      <vt:lpstr>AppleSDGothicNeoL00</vt:lpstr>
      <vt:lpstr>세방고딕 OTF Bold</vt:lpstr>
      <vt:lpstr>AppleSDGothicNeoH00</vt:lpstr>
      <vt:lpstr>Arial</vt:lpstr>
      <vt:lpstr>맑은 고딕</vt:lpstr>
      <vt:lpstr>Cambria Math</vt:lpstr>
      <vt:lpstr>AppleSDGothicNeoEB00</vt:lpstr>
      <vt:lpstr>페이북 OTF Medium</vt:lpstr>
      <vt:lpstr>AppleSDGothicNeoM00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시원</dc:creator>
  <cp:lastModifiedBy>ok7624583@daum.net</cp:lastModifiedBy>
  <cp:revision>71</cp:revision>
  <dcterms:created xsi:type="dcterms:W3CDTF">2021-05-30T07:47:02Z</dcterms:created>
  <dcterms:modified xsi:type="dcterms:W3CDTF">2021-05-31T16:45:32Z</dcterms:modified>
</cp:coreProperties>
</file>